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0" r:id="rId6"/>
    <p:sldId id="261" r:id="rId7"/>
    <p:sldId id="262" r:id="rId8"/>
    <p:sldId id="263" r:id="rId9"/>
    <p:sldId id="264" r:id="rId10"/>
    <p:sldId id="265" r:id="rId11"/>
    <p:sldId id="271" r:id="rId12"/>
    <p:sldId id="266" r:id="rId13"/>
    <p:sldId id="267" r:id="rId14"/>
    <p:sldId id="268" r:id="rId15"/>
    <p:sldId id="269" r:id="rId16"/>
    <p:sldId id="270"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60"/>
  </p:normalViewPr>
  <p:slideViewPr>
    <p:cSldViewPr>
      <p:cViewPr varScale="1">
        <p:scale>
          <a:sx n="56" d="100"/>
          <a:sy n="56" d="100"/>
        </p:scale>
        <p:origin x="-403"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6 Triángulo isósceles"/>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7 Título"/>
          <p:cNvSpPr>
            <a:spLocks noGrp="1"/>
          </p:cNvSpPr>
          <p:nvPr>
            <p:ph type="ctrTitle"/>
          </p:nvPr>
        </p:nvSpPr>
        <p:spPr>
          <a:xfrm>
            <a:off x="540544" y="776288"/>
            <a:ext cx="8062912" cy="1470025"/>
          </a:xfrm>
        </p:spPr>
        <p:txBody>
          <a:bodyPr anchor="b"/>
          <a:lstStyle>
            <a:lvl1pPr algn="r">
              <a:defRPr sz="4400"/>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5" name="27 Marcador de fecha"/>
          <p:cNvSpPr>
            <a:spLocks noGrp="1"/>
          </p:cNvSpPr>
          <p:nvPr>
            <p:ph type="dt" sz="half" idx="10"/>
          </p:nvPr>
        </p:nvSpPr>
        <p:spPr>
          <a:xfrm>
            <a:off x="1371600" y="6011863"/>
            <a:ext cx="5791200" cy="365125"/>
          </a:xfrm>
        </p:spPr>
        <p:txBody>
          <a:bodyPr tIns="0" bIns="0" anchor="t"/>
          <a:lstStyle>
            <a:lvl1pPr algn="r">
              <a:defRPr sz="1000"/>
            </a:lvl1pPr>
          </a:lstStyle>
          <a:p>
            <a:pPr>
              <a:defRPr/>
            </a:pPr>
            <a:fld id="{4DCB2C91-9EE2-46A2-9D31-0360B05FD9DF}" type="datetimeFigureOut">
              <a:rPr lang="es-ES"/>
              <a:pPr>
                <a:defRPr/>
              </a:pPr>
              <a:t>21/11/2012</a:t>
            </a:fld>
            <a:endParaRPr lang="es-ES" dirty="0"/>
          </a:p>
        </p:txBody>
      </p:sp>
      <p:sp>
        <p:nvSpPr>
          <p:cNvPr id="6" name="16 Marcador de pie de página"/>
          <p:cNvSpPr>
            <a:spLocks noGrp="1"/>
          </p:cNvSpPr>
          <p:nvPr>
            <p:ph type="ftr" sz="quarter" idx="11"/>
          </p:nvPr>
        </p:nvSpPr>
        <p:spPr>
          <a:xfrm>
            <a:off x="1371600" y="5649913"/>
            <a:ext cx="5791200" cy="365125"/>
          </a:xfrm>
        </p:spPr>
        <p:txBody>
          <a:bodyPr tIns="0" bIns="0"/>
          <a:lstStyle>
            <a:lvl1pPr algn="r">
              <a:defRPr sz="1100"/>
            </a:lvl1pPr>
          </a:lstStyle>
          <a:p>
            <a:pPr>
              <a:defRPr/>
            </a:pPr>
            <a:endParaRPr lang="es-ES"/>
          </a:p>
        </p:txBody>
      </p:sp>
      <p:sp>
        <p:nvSpPr>
          <p:cNvPr id="7" name="28 Marcador de número de diapositiva"/>
          <p:cNvSpPr>
            <a:spLocks noGrp="1"/>
          </p:cNvSpPr>
          <p:nvPr>
            <p:ph type="sldNum" sz="quarter" idx="12"/>
          </p:nvPr>
        </p:nvSpPr>
        <p:spPr>
          <a:xfrm>
            <a:off x="8391525" y="5753100"/>
            <a:ext cx="503238" cy="365125"/>
          </a:xfrm>
        </p:spPr>
        <p:txBody>
          <a:bodyPr anchor="ctr"/>
          <a:lstStyle>
            <a:lvl1pPr algn="ctr">
              <a:defRPr sz="1300">
                <a:solidFill>
                  <a:srgbClr val="FFFFFF"/>
                </a:solidFill>
              </a:defRPr>
            </a:lvl1pPr>
          </a:lstStyle>
          <a:p>
            <a:pPr>
              <a:defRPr/>
            </a:pPr>
            <a:fld id="{A9933E85-FFED-4F93-B8BF-9648EAAC4EFA}" type="slidenum">
              <a:rPr lang="es-ES"/>
              <a:pPr>
                <a:defRPr/>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0773002C-1FE6-4122-98F3-C1B1D527446D}" type="datetimeFigureOut">
              <a:rPr lang="es-ES"/>
              <a:pPr>
                <a:defRPr/>
              </a:pPr>
              <a:t>21/11/2012</a:t>
            </a:fld>
            <a:endParaRPr lang="es-ES" dirty="0"/>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AA7171D0-3BEA-4EEF-A6CA-AA4B05F4F5CA}" type="slidenum">
              <a:rPr lang="es-ES"/>
              <a:pPr>
                <a:defRPr/>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B648C79F-5E71-4BF5-8D4B-91842BE109A9}" type="datetimeFigureOut">
              <a:rPr lang="es-ES"/>
              <a:pPr>
                <a:defRPr/>
              </a:pPr>
              <a:t>21/11/2012</a:t>
            </a:fld>
            <a:endParaRPr lang="es-ES" dirty="0"/>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CC03045E-FF69-4C18-86A2-B5EBC083EE8F}" type="slidenum">
              <a:rPr lang="es-ES"/>
              <a:pPr>
                <a:defRPr/>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a:xfrm>
            <a:off x="457200" y="1882808"/>
            <a:ext cx="8229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a:xfrm>
            <a:off x="4791075" y="6480175"/>
            <a:ext cx="2133600" cy="301625"/>
          </a:xfrm>
        </p:spPr>
        <p:txBody>
          <a:bodyPr/>
          <a:lstStyle>
            <a:lvl1pPr>
              <a:defRPr/>
            </a:lvl1pPr>
          </a:lstStyle>
          <a:p>
            <a:pPr>
              <a:defRPr/>
            </a:pPr>
            <a:fld id="{BC935802-CD76-4BAA-9749-A496D2794B8C}" type="datetimeFigureOut">
              <a:rPr lang="es-ES"/>
              <a:pPr>
                <a:defRPr/>
              </a:pPr>
              <a:t>21/11/2012</a:t>
            </a:fld>
            <a:endParaRPr lang="es-ES" dirty="0"/>
          </a:p>
        </p:txBody>
      </p:sp>
      <p:sp>
        <p:nvSpPr>
          <p:cNvPr id="5" name="4 Marcador de pie de página"/>
          <p:cNvSpPr>
            <a:spLocks noGrp="1"/>
          </p:cNvSpPr>
          <p:nvPr>
            <p:ph type="ftr" sz="quarter" idx="11"/>
          </p:nvPr>
        </p:nvSpPr>
        <p:spPr>
          <a:xfrm>
            <a:off x="457200" y="6481763"/>
            <a:ext cx="4259263" cy="300037"/>
          </a:xfrm>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FF568340-9A08-4CD4-B3B2-C3C483B2FF45}" type="slidenum">
              <a:rPr lang="es-ES"/>
              <a:pPr>
                <a:defRPr/>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4" name="8 Triángulo rectángulo"/>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7 Triángulo isósceles"/>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6" name="10 Conector recto"/>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9 Conector recto"/>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lstStyle>
            <a:lvl1pPr marL="0" algn="l">
              <a:buNone/>
              <a:defRPr sz="3600" b="1" cap="none"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8" name="3 Marcador de fecha"/>
          <p:cNvSpPr>
            <a:spLocks noGrp="1"/>
          </p:cNvSpPr>
          <p:nvPr>
            <p:ph type="dt" sz="half" idx="10"/>
          </p:nvPr>
        </p:nvSpPr>
        <p:spPr>
          <a:xfrm>
            <a:off x="6956425" y="6477000"/>
            <a:ext cx="2133600" cy="304800"/>
          </a:xfrm>
        </p:spPr>
        <p:txBody>
          <a:bodyPr/>
          <a:lstStyle>
            <a:lvl1pPr>
              <a:defRPr/>
            </a:lvl1pPr>
          </a:lstStyle>
          <a:p>
            <a:pPr>
              <a:defRPr/>
            </a:pPr>
            <a:fld id="{2DE9703E-778B-42E0-9A66-C125E19F51EE}" type="datetimeFigureOut">
              <a:rPr lang="es-ES"/>
              <a:pPr>
                <a:defRPr/>
              </a:pPr>
              <a:t>21/11/2012</a:t>
            </a:fld>
            <a:endParaRPr lang="es-ES" dirty="0"/>
          </a:p>
        </p:txBody>
      </p:sp>
      <p:sp>
        <p:nvSpPr>
          <p:cNvPr id="9" name="4 Marcador de pie de página"/>
          <p:cNvSpPr>
            <a:spLocks noGrp="1"/>
          </p:cNvSpPr>
          <p:nvPr>
            <p:ph type="ftr" sz="quarter" idx="11"/>
          </p:nvPr>
        </p:nvSpPr>
        <p:spPr>
          <a:xfrm>
            <a:off x="2619375" y="6481763"/>
            <a:ext cx="4260850" cy="300037"/>
          </a:xfrm>
        </p:spPr>
        <p:txBody>
          <a:bodyPr/>
          <a:lstStyle>
            <a:lvl1pPr>
              <a:defRPr/>
            </a:lvl1pPr>
          </a:lstStyle>
          <a:p>
            <a:pPr>
              <a:defRPr/>
            </a:pPr>
            <a:endParaRPr lang="es-ES"/>
          </a:p>
        </p:txBody>
      </p:sp>
      <p:sp>
        <p:nvSpPr>
          <p:cNvPr id="10" name="5 Marcador de número de diapositiva"/>
          <p:cNvSpPr>
            <a:spLocks noGrp="1"/>
          </p:cNvSpPr>
          <p:nvPr>
            <p:ph type="sldNum" sz="quarter" idx="12"/>
          </p:nvPr>
        </p:nvSpPr>
        <p:spPr>
          <a:xfrm>
            <a:off x="8450263" y="809625"/>
            <a:ext cx="503237" cy="300038"/>
          </a:xfrm>
        </p:spPr>
        <p:txBody>
          <a:bodyPr/>
          <a:lstStyle>
            <a:lvl1pPr>
              <a:defRPr/>
            </a:lvl1pPr>
          </a:lstStyle>
          <a:p>
            <a:pPr>
              <a:defRPr/>
            </a:pPr>
            <a:fld id="{79632073-DBAF-4CEF-84C7-44AA7B867355}" type="slidenum">
              <a:rPr lang="es-ES"/>
              <a:pPr>
                <a:defRPr/>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A419B86A-89C8-4298-B3FE-CC0E55CCA41A}" type="datetimeFigureOut">
              <a:rPr lang="es-ES"/>
              <a:pPr>
                <a:defRPr/>
              </a:pPr>
              <a:t>21/11/2012</a:t>
            </a:fld>
            <a:endParaRPr lang="es-ES" dirty="0"/>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484F7CF7-235B-4FAA-B1CA-21FC63FDEF76}" type="slidenum">
              <a:rPr lang="es-ES"/>
              <a:pPr>
                <a:defRPr/>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a:xfrm>
            <a:off x="4791075" y="6481763"/>
            <a:ext cx="2130425" cy="301625"/>
          </a:xfrm>
        </p:spPr>
        <p:txBody>
          <a:bodyPr/>
          <a:lstStyle>
            <a:lvl1pPr>
              <a:defRPr/>
            </a:lvl1pPr>
          </a:lstStyle>
          <a:p>
            <a:pPr>
              <a:defRPr/>
            </a:pPr>
            <a:fld id="{53B9B7A7-DCC3-4D80-B82E-EF0F03EA21E0}" type="datetimeFigureOut">
              <a:rPr lang="es-ES"/>
              <a:pPr>
                <a:defRPr/>
              </a:pPr>
              <a:t>21/11/2012</a:t>
            </a:fld>
            <a:endParaRPr lang="es-ES" dirty="0"/>
          </a:p>
        </p:txBody>
      </p:sp>
      <p:sp>
        <p:nvSpPr>
          <p:cNvPr id="8" name="7 Marcador de pie de página"/>
          <p:cNvSpPr>
            <a:spLocks noGrp="1"/>
          </p:cNvSpPr>
          <p:nvPr>
            <p:ph type="ftr" sz="quarter" idx="11"/>
          </p:nvPr>
        </p:nvSpPr>
        <p:spPr>
          <a:xfrm>
            <a:off x="457200" y="6481763"/>
            <a:ext cx="4260850" cy="301625"/>
          </a:xfrm>
        </p:spPr>
        <p:txBody>
          <a:bodyPr/>
          <a:lstStyle>
            <a:lvl1pPr>
              <a:defRPr/>
            </a:lvl1pPr>
          </a:lstStyle>
          <a:p>
            <a:pPr>
              <a:defRPr/>
            </a:pPr>
            <a:endParaRPr lang="es-ES"/>
          </a:p>
        </p:txBody>
      </p:sp>
      <p:sp>
        <p:nvSpPr>
          <p:cNvPr id="9" name="8 Marcador de número de diapositiva"/>
          <p:cNvSpPr>
            <a:spLocks noGrp="1"/>
          </p:cNvSpPr>
          <p:nvPr>
            <p:ph type="sldNum" sz="quarter" idx="12"/>
          </p:nvPr>
        </p:nvSpPr>
        <p:spPr>
          <a:xfrm>
            <a:off x="7589838" y="6483350"/>
            <a:ext cx="503237" cy="301625"/>
          </a:xfrm>
        </p:spPr>
        <p:txBody>
          <a:bodyPr/>
          <a:lstStyle>
            <a:lvl1pPr algn="ctr">
              <a:defRPr/>
            </a:lvl1pPr>
          </a:lstStyle>
          <a:p>
            <a:pPr>
              <a:defRPr/>
            </a:pPr>
            <a:fld id="{B2CA156C-698F-42FD-B175-CC15876C1CC1}" type="slidenum">
              <a:rPr lang="es-ES"/>
              <a:pPr>
                <a:defRPr/>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fld id="{16CD8D01-F65B-40BA-96F4-84373FD06DF2}" type="datetimeFigureOut">
              <a:rPr lang="es-ES"/>
              <a:pPr>
                <a:defRPr/>
              </a:pPr>
              <a:t>21/11/2012</a:t>
            </a:fld>
            <a:endParaRPr lang="es-ES" dirty="0"/>
          </a:p>
        </p:txBody>
      </p:sp>
      <p:sp>
        <p:nvSpPr>
          <p:cNvPr id="4" name="2 Marcador de pie de página"/>
          <p:cNvSpPr>
            <a:spLocks noGrp="1"/>
          </p:cNvSpPr>
          <p:nvPr>
            <p:ph type="ftr" sz="quarter" idx="11"/>
          </p:nvPr>
        </p:nvSpPr>
        <p:spPr/>
        <p:txBody>
          <a:bodyPr/>
          <a:lstStyle>
            <a:lvl1pPr>
              <a:defRPr/>
            </a:lvl1pPr>
          </a:lstStyle>
          <a:p>
            <a:pPr>
              <a:defRPr/>
            </a:pPr>
            <a:endParaRPr lang="es-ES"/>
          </a:p>
        </p:txBody>
      </p:sp>
      <p:sp>
        <p:nvSpPr>
          <p:cNvPr id="5" name="22 Marcador de número de diapositiva"/>
          <p:cNvSpPr>
            <a:spLocks noGrp="1"/>
          </p:cNvSpPr>
          <p:nvPr>
            <p:ph type="sldNum" sz="quarter" idx="12"/>
          </p:nvPr>
        </p:nvSpPr>
        <p:spPr/>
        <p:txBody>
          <a:bodyPr/>
          <a:lstStyle>
            <a:lvl1pPr>
              <a:defRPr/>
            </a:lvl1pPr>
          </a:lstStyle>
          <a:p>
            <a:pPr>
              <a:defRPr/>
            </a:pPr>
            <a:fld id="{0A9F3868-F304-4358-97E7-69937E6D0E5C}" type="slidenum">
              <a:rPr lang="es-ES"/>
              <a:pPr>
                <a:defRPr/>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fld id="{20FE7DD4-75D1-4F96-AD66-BB6FC043904C}" type="datetimeFigureOut">
              <a:rPr lang="es-ES"/>
              <a:pPr>
                <a:defRPr/>
              </a:pPr>
              <a:t>21/11/2012</a:t>
            </a:fld>
            <a:endParaRPr lang="es-ES" dirty="0"/>
          </a:p>
        </p:txBody>
      </p:sp>
      <p:sp>
        <p:nvSpPr>
          <p:cNvPr id="3" name="2 Marcador de pie de página"/>
          <p:cNvSpPr>
            <a:spLocks noGrp="1"/>
          </p:cNvSpPr>
          <p:nvPr>
            <p:ph type="ftr" sz="quarter" idx="11"/>
          </p:nvPr>
        </p:nvSpPr>
        <p:spPr/>
        <p:txBody>
          <a:bodyPr/>
          <a:lstStyle>
            <a:lvl1pPr>
              <a:defRPr/>
            </a:lvl1pPr>
          </a:lstStyle>
          <a:p>
            <a:pPr>
              <a:defRPr/>
            </a:pPr>
            <a:endParaRPr lang="es-ES"/>
          </a:p>
        </p:txBody>
      </p:sp>
      <p:sp>
        <p:nvSpPr>
          <p:cNvPr id="4" name="22 Marcador de número de diapositiva"/>
          <p:cNvSpPr>
            <a:spLocks noGrp="1"/>
          </p:cNvSpPr>
          <p:nvPr>
            <p:ph type="sldNum" sz="quarter" idx="12"/>
          </p:nvPr>
        </p:nvSpPr>
        <p:spPr/>
        <p:txBody>
          <a:bodyPr/>
          <a:lstStyle>
            <a:lvl1pPr>
              <a:defRPr/>
            </a:lvl1pPr>
          </a:lstStyle>
          <a:p>
            <a:pPr>
              <a:defRPr/>
            </a:pPr>
            <a:fld id="{1DE98EDC-8D3F-4750-BC2C-01817AAFFEB8}" type="slidenum">
              <a:rPr lang="es-ES"/>
              <a:pPr>
                <a:defRPr/>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a:xfrm>
            <a:off x="6278563" y="6556375"/>
            <a:ext cx="2133600" cy="301625"/>
          </a:xfrm>
        </p:spPr>
        <p:txBody>
          <a:bodyPr/>
          <a:lstStyle>
            <a:lvl1pPr>
              <a:defRPr sz="900"/>
            </a:lvl1pPr>
          </a:lstStyle>
          <a:p>
            <a:pPr>
              <a:defRPr/>
            </a:pPr>
            <a:fld id="{BE9A7156-9CA2-4624-8014-2D0FC314BD16}" type="datetimeFigureOut">
              <a:rPr lang="es-ES"/>
              <a:pPr>
                <a:defRPr/>
              </a:pPr>
              <a:t>21/11/2012</a:t>
            </a:fld>
            <a:endParaRPr lang="es-ES" dirty="0"/>
          </a:p>
        </p:txBody>
      </p:sp>
      <p:sp>
        <p:nvSpPr>
          <p:cNvPr id="6" name="5 Marcador de pie de página"/>
          <p:cNvSpPr>
            <a:spLocks noGrp="1"/>
          </p:cNvSpPr>
          <p:nvPr>
            <p:ph type="ftr" sz="quarter" idx="11"/>
          </p:nvPr>
        </p:nvSpPr>
        <p:spPr>
          <a:xfrm>
            <a:off x="1135063" y="6556375"/>
            <a:ext cx="5143500" cy="301625"/>
          </a:xfrm>
        </p:spPr>
        <p:txBody>
          <a:bodyPr/>
          <a:lstStyle>
            <a:lvl1pPr>
              <a:defRPr sz="900"/>
            </a:lvl1pPr>
          </a:lstStyle>
          <a:p>
            <a:pPr>
              <a:defRPr/>
            </a:pPr>
            <a:endParaRPr lang="es-ES"/>
          </a:p>
        </p:txBody>
      </p:sp>
      <p:sp>
        <p:nvSpPr>
          <p:cNvPr id="7" name="6 Marcador de número de diapositiva"/>
          <p:cNvSpPr>
            <a:spLocks noGrp="1"/>
          </p:cNvSpPr>
          <p:nvPr>
            <p:ph type="sldNum" sz="quarter" idx="12"/>
          </p:nvPr>
        </p:nvSpPr>
        <p:spPr>
          <a:xfrm>
            <a:off x="8410575" y="6556375"/>
            <a:ext cx="503238" cy="301625"/>
          </a:xfrm>
        </p:spPr>
        <p:txBody>
          <a:bodyPr/>
          <a:lstStyle>
            <a:lvl1pPr>
              <a:defRPr sz="900"/>
            </a:lvl1pPr>
          </a:lstStyle>
          <a:p>
            <a:pPr>
              <a:defRPr/>
            </a:pPr>
            <a:fld id="{A294C256-2859-4014-84D6-86DB11E648F7}" type="slidenum">
              <a:rPr lang="es-ES"/>
              <a:pPr>
                <a:defRPr/>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es-ES" noProof="0" dirty="0" smtClean="0"/>
              <a:t>Haga clic en el icono para agregar una imagen</a:t>
            </a:r>
            <a:endParaRPr lang="en-US" noProof="0"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5" name="4 Marcador de fecha"/>
          <p:cNvSpPr>
            <a:spLocks noGrp="1"/>
          </p:cNvSpPr>
          <p:nvPr>
            <p:ph type="dt" sz="half" idx="10"/>
          </p:nvPr>
        </p:nvSpPr>
        <p:spPr>
          <a:xfrm>
            <a:off x="6108700" y="6556375"/>
            <a:ext cx="2101850" cy="301625"/>
          </a:xfrm>
        </p:spPr>
        <p:txBody>
          <a:bodyPr/>
          <a:lstStyle>
            <a:lvl1pPr>
              <a:defRPr sz="900"/>
            </a:lvl1pPr>
          </a:lstStyle>
          <a:p>
            <a:pPr>
              <a:defRPr/>
            </a:pPr>
            <a:fld id="{A4E89333-627A-45C9-B69C-60EA2C6B7B7E}" type="datetimeFigureOut">
              <a:rPr lang="es-ES"/>
              <a:pPr>
                <a:defRPr/>
              </a:pPr>
              <a:t>21/11/2012</a:t>
            </a:fld>
            <a:endParaRPr lang="es-ES" dirty="0"/>
          </a:p>
        </p:txBody>
      </p:sp>
      <p:sp>
        <p:nvSpPr>
          <p:cNvPr id="6" name="5 Marcador de pie de página"/>
          <p:cNvSpPr>
            <a:spLocks noGrp="1"/>
          </p:cNvSpPr>
          <p:nvPr>
            <p:ph type="ftr" sz="quarter" idx="11"/>
          </p:nvPr>
        </p:nvSpPr>
        <p:spPr>
          <a:xfrm>
            <a:off x="1169988" y="6557963"/>
            <a:ext cx="4948237" cy="301625"/>
          </a:xfrm>
        </p:spPr>
        <p:txBody>
          <a:bodyPr/>
          <a:lstStyle>
            <a:lvl1pPr>
              <a:defRPr sz="900"/>
            </a:lvl1pPr>
          </a:lstStyle>
          <a:p>
            <a:pPr>
              <a:defRPr/>
            </a:pPr>
            <a:endParaRPr lang="es-ES"/>
          </a:p>
        </p:txBody>
      </p:sp>
      <p:sp>
        <p:nvSpPr>
          <p:cNvPr id="7" name="6 Marcador de número de diapositiva"/>
          <p:cNvSpPr>
            <a:spLocks noGrp="1"/>
          </p:cNvSpPr>
          <p:nvPr>
            <p:ph type="sldNum" sz="quarter" idx="12"/>
          </p:nvPr>
        </p:nvSpPr>
        <p:spPr>
          <a:xfrm>
            <a:off x="8216900" y="6556375"/>
            <a:ext cx="366713" cy="301625"/>
          </a:xfrm>
        </p:spPr>
        <p:txBody>
          <a:bodyPr/>
          <a:lstStyle>
            <a:lvl1pPr algn="ctr">
              <a:defRPr sz="900"/>
            </a:lvl1pPr>
          </a:lstStyle>
          <a:p>
            <a:pPr>
              <a:defRPr/>
            </a:pPr>
            <a:fld id="{128EA6C4-7718-42DF-B79E-CCBDB0B8D60C}" type="slidenum">
              <a:rPr lang="es-ES"/>
              <a:pPr>
                <a:defRPr/>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8" name="7 Conector recto"/>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8288"/>
            <a:ext cx="8229600" cy="1398587"/>
          </a:xfrm>
          <a:prstGeom prst="rect">
            <a:avLst/>
          </a:prstGeom>
        </p:spPr>
        <p:txBody>
          <a:bodyPr vert="horz" anchor="ctr">
            <a:normAutofit/>
          </a:bodyPr>
          <a:lstStyle/>
          <a:p>
            <a:r>
              <a:rPr lang="es-ES" smtClean="0"/>
              <a:t>Haga clic para modificar el estilo de título del patrón</a:t>
            </a:r>
            <a:endParaRPr lang="en-US"/>
          </a:p>
        </p:txBody>
      </p:sp>
      <p:sp>
        <p:nvSpPr>
          <p:cNvPr id="1030" name="12 Marcador de texto"/>
          <p:cNvSpPr>
            <a:spLocks noGrp="1"/>
          </p:cNvSpPr>
          <p:nvPr>
            <p:ph type="body" idx="1"/>
          </p:nvPr>
        </p:nvSpPr>
        <p:spPr bwMode="auto">
          <a:xfrm>
            <a:off x="457200" y="1882775"/>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4791075" y="6481763"/>
            <a:ext cx="2133600" cy="301625"/>
          </a:xfrm>
          <a:prstGeom prst="rect">
            <a:avLst/>
          </a:prstGeom>
        </p:spPr>
        <p:txBody>
          <a:bodyPr vert="horz" anchor="b"/>
          <a:lstStyle>
            <a:lvl1pPr algn="l" eaLnBrk="1" fontAlgn="auto" latinLnBrk="0" hangingPunct="1">
              <a:spcBef>
                <a:spcPts val="0"/>
              </a:spcBef>
              <a:spcAft>
                <a:spcPts val="0"/>
              </a:spcAft>
              <a:defRPr kumimoji="0" sz="1000" b="0">
                <a:solidFill>
                  <a:schemeClr val="tx1"/>
                </a:solidFill>
                <a:latin typeface="+mn-lt"/>
              </a:defRPr>
            </a:lvl1pPr>
          </a:lstStyle>
          <a:p>
            <a:pPr>
              <a:defRPr/>
            </a:pPr>
            <a:fld id="{0D489CBF-5400-43C0-A450-D5113034D676}" type="datetimeFigureOut">
              <a:rPr lang="es-ES"/>
              <a:pPr>
                <a:defRPr/>
              </a:pPr>
              <a:t>21/11/2012</a:t>
            </a:fld>
            <a:endParaRPr lang="es-ES" dirty="0"/>
          </a:p>
        </p:txBody>
      </p:sp>
      <p:sp>
        <p:nvSpPr>
          <p:cNvPr id="3" name="2 Marcador de pie de página"/>
          <p:cNvSpPr>
            <a:spLocks noGrp="1"/>
          </p:cNvSpPr>
          <p:nvPr>
            <p:ph type="ftr" sz="quarter" idx="3"/>
          </p:nvPr>
        </p:nvSpPr>
        <p:spPr>
          <a:xfrm>
            <a:off x="457200" y="6481763"/>
            <a:ext cx="4259263" cy="3016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lstStyle>
          <a:p>
            <a:pPr>
              <a:defRPr/>
            </a:pPr>
            <a:endParaRPr lang="es-ES"/>
          </a:p>
        </p:txBody>
      </p:sp>
      <p:sp>
        <p:nvSpPr>
          <p:cNvPr id="23" name="22 Marcador de número de diapositiva"/>
          <p:cNvSpPr>
            <a:spLocks noGrp="1"/>
          </p:cNvSpPr>
          <p:nvPr>
            <p:ph type="sldNum" sz="quarter" idx="4"/>
          </p:nvPr>
        </p:nvSpPr>
        <p:spPr>
          <a:xfrm>
            <a:off x="7589838" y="6481763"/>
            <a:ext cx="503237" cy="301625"/>
          </a:xfrm>
          <a:prstGeom prst="rect">
            <a:avLst/>
          </a:prstGeom>
        </p:spPr>
        <p:txBody>
          <a:bodyPr vert="horz" anchor="b"/>
          <a:lstStyle>
            <a:lvl1pPr algn="ctr" eaLnBrk="1" fontAlgn="auto" latinLnBrk="0" hangingPunct="1">
              <a:spcBef>
                <a:spcPts val="0"/>
              </a:spcBef>
              <a:spcAft>
                <a:spcPts val="0"/>
              </a:spcAft>
              <a:defRPr kumimoji="0" sz="1200">
                <a:solidFill>
                  <a:schemeClr val="tx1"/>
                </a:solidFill>
                <a:latin typeface="+mn-lt"/>
              </a:defRPr>
            </a:lvl1pPr>
          </a:lstStyle>
          <a:p>
            <a:pPr>
              <a:defRPr/>
            </a:pPr>
            <a:fld id="{BD557C15-4320-4F2A-BF1E-BF75F9D45983}" type="slidenum">
              <a:rPr lang="es-ES"/>
              <a:pPr>
                <a:defRPr/>
              </a:pPr>
              <a:t>‹Nº›</a:t>
            </a:fld>
            <a:endParaRPr lang="es-ES" dirty="0"/>
          </a:p>
        </p:txBody>
      </p:sp>
    </p:spTree>
  </p:cSld>
  <p:clrMap bg1="dk1" tx1="lt1" bg2="dk2" tx2="lt2" accent1="accent1" accent2="accent2" accent3="accent3" accent4="accent4" accent5="accent5" accent6="accent6" hlink="hlink" folHlink="folHlink"/>
  <p:sldLayoutIdLst>
    <p:sldLayoutId id="2147483792" r:id="rId1"/>
    <p:sldLayoutId id="2147483793" r:id="rId2"/>
    <p:sldLayoutId id="2147483794" r:id="rId3"/>
    <p:sldLayoutId id="2147483787" r:id="rId4"/>
    <p:sldLayoutId id="2147483795" r:id="rId5"/>
    <p:sldLayoutId id="2147483788" r:id="rId6"/>
    <p:sldLayoutId id="2147483789" r:id="rId7"/>
    <p:sldLayoutId id="2147483796" r:id="rId8"/>
    <p:sldLayoutId id="2147483797" r:id="rId9"/>
    <p:sldLayoutId id="2147483790" r:id="rId10"/>
    <p:sldLayoutId id="2147483791" r:id="rId11"/>
  </p:sldLayoutIdLst>
  <p:txStyles>
    <p:titleStyle>
      <a:lvl1pPr marL="484188" algn="l" rtl="0" eaLnBrk="0" fontAlgn="base" hangingPunct="0">
        <a:spcBef>
          <a:spcPct val="0"/>
        </a:spcBef>
        <a:spcAft>
          <a:spcPct val="0"/>
        </a:spcAft>
        <a:defRPr sz="4200" kern="12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defRPr>
      </a:lvl1pPr>
      <a:lvl2pPr marL="484188" algn="l" rtl="0" eaLnBrk="0" fontAlgn="base" hangingPunct="0">
        <a:spcBef>
          <a:spcPct val="0"/>
        </a:spcBef>
        <a:spcAft>
          <a:spcPct val="0"/>
        </a:spcAft>
        <a:defRPr sz="4200">
          <a:solidFill>
            <a:srgbClr val="FF5C9C"/>
          </a:solidFill>
          <a:latin typeface="Century Gothic" pitchFamily="34" charset="0"/>
        </a:defRPr>
      </a:lvl2pPr>
      <a:lvl3pPr marL="484188" algn="l" rtl="0" eaLnBrk="0" fontAlgn="base" hangingPunct="0">
        <a:spcBef>
          <a:spcPct val="0"/>
        </a:spcBef>
        <a:spcAft>
          <a:spcPct val="0"/>
        </a:spcAft>
        <a:defRPr sz="4200">
          <a:solidFill>
            <a:srgbClr val="FF5C9C"/>
          </a:solidFill>
          <a:latin typeface="Century Gothic" pitchFamily="34" charset="0"/>
        </a:defRPr>
      </a:lvl3pPr>
      <a:lvl4pPr marL="484188" algn="l" rtl="0" eaLnBrk="0" fontAlgn="base" hangingPunct="0">
        <a:spcBef>
          <a:spcPct val="0"/>
        </a:spcBef>
        <a:spcAft>
          <a:spcPct val="0"/>
        </a:spcAft>
        <a:defRPr sz="4200">
          <a:solidFill>
            <a:srgbClr val="FF5C9C"/>
          </a:solidFill>
          <a:latin typeface="Century Gothic" pitchFamily="34" charset="0"/>
        </a:defRPr>
      </a:lvl4pPr>
      <a:lvl5pPr marL="484188" algn="l" rtl="0" eaLnBrk="0" fontAlgn="base" hangingPunct="0">
        <a:spcBef>
          <a:spcPct val="0"/>
        </a:spcBef>
        <a:spcAft>
          <a:spcPct val="0"/>
        </a:spcAft>
        <a:defRPr sz="4200">
          <a:solidFill>
            <a:srgbClr val="FF5C9C"/>
          </a:solidFill>
          <a:latin typeface="Century Gothic" pitchFamily="34" charset="0"/>
        </a:defRPr>
      </a:lvl5pPr>
      <a:lvl6pPr marL="941388" algn="l" rtl="0" fontAlgn="base">
        <a:spcBef>
          <a:spcPct val="0"/>
        </a:spcBef>
        <a:spcAft>
          <a:spcPct val="0"/>
        </a:spcAft>
        <a:defRPr sz="4200">
          <a:solidFill>
            <a:srgbClr val="FF5C9C"/>
          </a:solidFill>
          <a:latin typeface="Century Gothic" pitchFamily="34" charset="0"/>
        </a:defRPr>
      </a:lvl6pPr>
      <a:lvl7pPr marL="1398588" algn="l" rtl="0" fontAlgn="base">
        <a:spcBef>
          <a:spcPct val="0"/>
        </a:spcBef>
        <a:spcAft>
          <a:spcPct val="0"/>
        </a:spcAft>
        <a:defRPr sz="4200">
          <a:solidFill>
            <a:srgbClr val="FF5C9C"/>
          </a:solidFill>
          <a:latin typeface="Century Gothic" pitchFamily="34" charset="0"/>
        </a:defRPr>
      </a:lvl7pPr>
      <a:lvl8pPr marL="1855788" algn="l" rtl="0" fontAlgn="base">
        <a:spcBef>
          <a:spcPct val="0"/>
        </a:spcBef>
        <a:spcAft>
          <a:spcPct val="0"/>
        </a:spcAft>
        <a:defRPr sz="4200">
          <a:solidFill>
            <a:srgbClr val="FF5C9C"/>
          </a:solidFill>
          <a:latin typeface="Century Gothic" pitchFamily="34" charset="0"/>
        </a:defRPr>
      </a:lvl8pPr>
      <a:lvl9pPr marL="2312988" algn="l" rtl="0" fontAlgn="base">
        <a:spcBef>
          <a:spcPct val="0"/>
        </a:spcBef>
        <a:spcAft>
          <a:spcPct val="0"/>
        </a:spcAft>
        <a:defRPr sz="4200">
          <a:solidFill>
            <a:srgbClr val="FF5C9C"/>
          </a:solidFill>
          <a:latin typeface="Century Gothic" pitchFamily="34" charset="0"/>
        </a:defRPr>
      </a:lvl9pPr>
    </p:titleStyle>
    <p:bodyStyle>
      <a:lvl1pPr marL="447675"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l" rtl="0" eaLnBrk="0" fontAlgn="base" hangingPunct="0">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l" rtl="0" eaLnBrk="0" fontAlgn="base" hangingPunct="0">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l" rtl="0" eaLnBrk="0" fontAlgn="base" hangingPunct="0">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l" rtl="0" eaLnBrk="0" fontAlgn="base" hangingPunct="0">
        <a:spcBef>
          <a:spcPct val="20000"/>
        </a:spcBef>
        <a:spcAft>
          <a:spcPct val="0"/>
        </a:spcAft>
        <a:buClr>
          <a:srgbClr val="FF90B2"/>
        </a:buClr>
        <a:buFont typeface="Wingdings 2" pitchFamily="18" charset="2"/>
        <a:buChar char=""/>
        <a:defRPr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pPr marL="484632" algn="ctr" eaLnBrk="1" fontAlgn="auto" hangingPunct="1">
              <a:spcAft>
                <a:spcPts val="0"/>
              </a:spcAft>
              <a:defRPr/>
            </a:pPr>
            <a:r>
              <a:rPr lang="es-ES" dirty="0" smtClean="0">
                <a:solidFill>
                  <a:schemeClr val="accent1">
                    <a:tint val="83000"/>
                    <a:satMod val="150000"/>
                  </a:schemeClr>
                </a:solidFill>
              </a:rPr>
              <a:t>MEJORA DE LA CONVIVENCIA</a:t>
            </a:r>
            <a:endParaRPr lang="es-ES" dirty="0">
              <a:solidFill>
                <a:schemeClr val="accent1">
                  <a:tint val="83000"/>
                  <a:satMod val="150000"/>
                </a:schemeClr>
              </a:solidFill>
            </a:endParaRPr>
          </a:p>
        </p:txBody>
      </p:sp>
      <p:sp>
        <p:nvSpPr>
          <p:cNvPr id="3" name="2 Subtítulo"/>
          <p:cNvSpPr>
            <a:spLocks noGrp="1"/>
          </p:cNvSpPr>
          <p:nvPr>
            <p:ph type="subTitle" idx="1"/>
          </p:nvPr>
        </p:nvSpPr>
        <p:spPr>
          <a:xfrm>
            <a:off x="827584" y="2564904"/>
            <a:ext cx="8062912" cy="1752600"/>
          </a:xfrm>
        </p:spPr>
        <p:txBody>
          <a:bodyPr>
            <a:normAutofit/>
          </a:bodyPr>
          <a:lstStyle/>
          <a:p>
            <a:pPr algn="ctr" eaLnBrk="1" fontAlgn="auto" hangingPunct="1">
              <a:spcAft>
                <a:spcPts val="0"/>
              </a:spcAft>
              <a:buFont typeface="Wingdings 2"/>
              <a:buNone/>
              <a:defRPr/>
            </a:pPr>
            <a:r>
              <a:rPr lang="es-ES" dirty="0" smtClean="0"/>
              <a:t>Seminario de 30 horas </a:t>
            </a:r>
          </a:p>
          <a:p>
            <a:pPr algn="ctr" eaLnBrk="1" fontAlgn="auto" hangingPunct="1">
              <a:spcAft>
                <a:spcPts val="0"/>
              </a:spcAft>
              <a:buFont typeface="Wingdings 2"/>
              <a:buNone/>
              <a:defRPr/>
            </a:pPr>
            <a:r>
              <a:rPr lang="es-ES" dirty="0" smtClean="0"/>
              <a:t>CEIP Nuestra Señora de Ronte</a:t>
            </a:r>
          </a:p>
          <a:p>
            <a:pPr algn="ctr" eaLnBrk="1" fontAlgn="auto" hangingPunct="1">
              <a:spcAft>
                <a:spcPts val="0"/>
              </a:spcAft>
              <a:buFont typeface="Wingdings 2"/>
              <a:buNone/>
              <a:defRPr/>
            </a:pPr>
            <a:r>
              <a:rPr lang="es-ES" dirty="0" smtClean="0"/>
              <a:t>Octubre2012-Marzo 2013</a:t>
            </a:r>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2 Marcador de contenido"/>
          <p:cNvSpPr>
            <a:spLocks noGrp="1"/>
          </p:cNvSpPr>
          <p:nvPr>
            <p:ph idx="1"/>
          </p:nvPr>
        </p:nvSpPr>
        <p:spPr>
          <a:xfrm>
            <a:off x="428625" y="1214438"/>
            <a:ext cx="8229600" cy="4572000"/>
          </a:xfrm>
        </p:spPr>
        <p:txBody>
          <a:bodyPr/>
          <a:lstStyle/>
          <a:p>
            <a:pPr eaLnBrk="1" hangingPunct="1"/>
            <a:r>
              <a:rPr lang="es-ES" u="sng" smtClean="0"/>
              <a:t>Relaciones intra e interpersonales</a:t>
            </a:r>
            <a:r>
              <a:rPr lang="es-ES" smtClean="0"/>
              <a:t> debiendo ser cálidas, respetuosas y prosociales fomentando competencias socioemocionales como el autocontrol, la asertividad, la empatía, los roles, la comunicación, la relación con las familias.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2 Marcador de contenido"/>
          <p:cNvSpPr>
            <a:spLocks noGrp="1"/>
          </p:cNvSpPr>
          <p:nvPr>
            <p:ph idx="1"/>
          </p:nvPr>
        </p:nvSpPr>
        <p:spPr>
          <a:xfrm>
            <a:off x="457200" y="1882775"/>
            <a:ext cx="8229600" cy="4572000"/>
          </a:xfrm>
        </p:spPr>
        <p:txBody>
          <a:bodyPr/>
          <a:lstStyle/>
          <a:p>
            <a:pPr eaLnBrk="1" hangingPunct="1"/>
            <a:r>
              <a:rPr lang="es-ES" u="sng" smtClean="0"/>
              <a:t>Rendimiento</a:t>
            </a:r>
            <a:r>
              <a:rPr lang="es-ES" smtClean="0"/>
              <a:t>: objetivo fundamental hacia el que está dirigido todo el proceso. Variables que no debemos olvidar son la actitud, la motivación, la atención, la atención a la diversidad, la resiliencia (superación de adversidades)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eaLnBrk="1" fontAlgn="auto" hangingPunct="1">
              <a:spcAft>
                <a:spcPts val="0"/>
              </a:spcAft>
              <a:defRPr/>
            </a:pPr>
            <a:r>
              <a:rPr lang="es-ES" dirty="0" smtClean="0">
                <a:solidFill>
                  <a:schemeClr val="accent1">
                    <a:tint val="83000"/>
                    <a:satMod val="150000"/>
                  </a:schemeClr>
                </a:solidFill>
              </a:rPr>
              <a:t>Fijación de Límites</a:t>
            </a:r>
            <a:endParaRPr lang="es-ES" dirty="0">
              <a:solidFill>
                <a:schemeClr val="accent1">
                  <a:tint val="83000"/>
                  <a:satMod val="150000"/>
                </a:schemeClr>
              </a:solidFill>
            </a:endParaRPr>
          </a:p>
        </p:txBody>
      </p:sp>
      <p:sp>
        <p:nvSpPr>
          <p:cNvPr id="3" name="2 Marcador de contenido"/>
          <p:cNvSpPr>
            <a:spLocks noGrp="1"/>
          </p:cNvSpPr>
          <p:nvPr>
            <p:ph idx="1"/>
          </p:nvPr>
        </p:nvSpPr>
        <p:spPr>
          <a:xfrm>
            <a:off x="457200" y="1571625"/>
            <a:ext cx="8229600" cy="5286375"/>
          </a:xfrm>
        </p:spPr>
        <p:txBody>
          <a:bodyPr>
            <a:normAutofit fontScale="92500"/>
          </a:bodyPr>
          <a:lstStyle/>
          <a:p>
            <a:pPr marL="448056" indent="-384048" eaLnBrk="1" fontAlgn="auto" hangingPunct="1">
              <a:spcAft>
                <a:spcPts val="0"/>
              </a:spcAft>
              <a:buFont typeface="Wingdings 2"/>
              <a:buChar char=""/>
              <a:defRPr/>
            </a:pPr>
            <a:r>
              <a:rPr lang="es-ES" sz="2000" dirty="0" smtClean="0"/>
              <a:t>¿Por qué?</a:t>
            </a:r>
          </a:p>
          <a:p>
            <a:pPr marL="822960" lvl="1" eaLnBrk="1" fontAlgn="auto" hangingPunct="1">
              <a:spcAft>
                <a:spcPts val="0"/>
              </a:spcAft>
              <a:buFont typeface="Verdana"/>
              <a:buChar char="›"/>
              <a:defRPr/>
            </a:pPr>
            <a:r>
              <a:rPr lang="es-ES" sz="2000" dirty="0" smtClean="0"/>
              <a:t>Deciden el clima de la clase.</a:t>
            </a:r>
          </a:p>
          <a:p>
            <a:pPr marL="822960" lvl="1" eaLnBrk="1" fontAlgn="auto" hangingPunct="1">
              <a:spcAft>
                <a:spcPts val="0"/>
              </a:spcAft>
              <a:buFont typeface="Verdana"/>
              <a:buChar char="›"/>
              <a:defRPr/>
            </a:pPr>
            <a:r>
              <a:rPr lang="es-ES" sz="2000" dirty="0" smtClean="0"/>
              <a:t>Fomentan la madurez y el desarrollo moral de los alumnos.</a:t>
            </a:r>
          </a:p>
          <a:p>
            <a:pPr marL="822960" lvl="1" eaLnBrk="1" fontAlgn="auto" hangingPunct="1">
              <a:spcAft>
                <a:spcPts val="0"/>
              </a:spcAft>
              <a:buFont typeface="Verdana"/>
              <a:buChar char="›"/>
              <a:defRPr/>
            </a:pPr>
            <a:r>
              <a:rPr lang="es-ES" sz="2000" dirty="0" smtClean="0"/>
              <a:t>Son un instrumento básico de socialización.</a:t>
            </a:r>
          </a:p>
          <a:p>
            <a:pPr marL="822960" lvl="1" eaLnBrk="1" fontAlgn="auto" hangingPunct="1">
              <a:spcAft>
                <a:spcPts val="0"/>
              </a:spcAft>
              <a:buFont typeface="Verdana"/>
              <a:buChar char="›"/>
              <a:defRPr/>
            </a:pPr>
            <a:r>
              <a:rPr lang="es-ES" sz="2000" dirty="0" smtClean="0"/>
              <a:t>Evitan conflictos.</a:t>
            </a:r>
          </a:p>
          <a:p>
            <a:pPr marL="448056" indent="-384048" eaLnBrk="1" fontAlgn="auto" hangingPunct="1">
              <a:spcAft>
                <a:spcPts val="0"/>
              </a:spcAft>
              <a:buFont typeface="Wingdings 2"/>
              <a:buChar char=""/>
              <a:defRPr/>
            </a:pPr>
            <a:r>
              <a:rPr lang="es-ES" sz="2000" dirty="0" smtClean="0"/>
              <a:t>¿Cuándo?</a:t>
            </a:r>
          </a:p>
          <a:p>
            <a:pPr marL="822960" lvl="1" eaLnBrk="1" fontAlgn="auto" hangingPunct="1">
              <a:spcAft>
                <a:spcPts val="0"/>
              </a:spcAft>
              <a:buFont typeface="Verdana"/>
              <a:buChar char="›"/>
              <a:defRPr/>
            </a:pPr>
            <a:r>
              <a:rPr lang="es-ES" sz="2000" dirty="0" smtClean="0"/>
              <a:t>Límites claros y firmes desde los primeros días y  deben ser estables durante todo el curso.</a:t>
            </a:r>
          </a:p>
          <a:p>
            <a:pPr marL="448056" indent="-384048" eaLnBrk="1" fontAlgn="auto" hangingPunct="1">
              <a:spcAft>
                <a:spcPts val="0"/>
              </a:spcAft>
              <a:buFont typeface="Wingdings 2"/>
              <a:buChar char=""/>
              <a:defRPr/>
            </a:pPr>
            <a:r>
              <a:rPr lang="es-ES" sz="2000" dirty="0" smtClean="0"/>
              <a:t>¿Cómo?</a:t>
            </a:r>
          </a:p>
          <a:p>
            <a:pPr marL="822960" lvl="1" eaLnBrk="1" fontAlgn="auto" hangingPunct="1">
              <a:spcAft>
                <a:spcPts val="0"/>
              </a:spcAft>
              <a:buFont typeface="Verdana"/>
              <a:buChar char="›"/>
              <a:defRPr/>
            </a:pPr>
            <a:r>
              <a:rPr lang="es-ES" sz="2000" dirty="0" smtClean="0"/>
              <a:t> Tratar lo resfriados evita pulmonías, conviene regular desde el principio la disposición de las mesas favorable al trabajo, puntualidad de alumnos y profesores, disponer del material necesario, conseguir la atención de todos al empezar. </a:t>
            </a:r>
          </a:p>
          <a:p>
            <a:pPr marL="822960" lvl="1" eaLnBrk="1" fontAlgn="auto" hangingPunct="1">
              <a:spcAft>
                <a:spcPts val="0"/>
              </a:spcAft>
              <a:buFont typeface="Verdana"/>
              <a:buChar char="›"/>
              <a:defRPr/>
            </a:pPr>
            <a:endParaRPr lang="es-ES" sz="1600" dirty="0" smtClean="0"/>
          </a:p>
          <a:p>
            <a:pPr marL="822960" lvl="1" eaLnBrk="1" fontAlgn="auto" hangingPunct="1">
              <a:spcAft>
                <a:spcPts val="0"/>
              </a:spcAft>
              <a:buFont typeface="Verdana"/>
              <a:buNone/>
              <a:defRPr/>
            </a:pPr>
            <a:endParaRPr lang="es-ES" sz="800" dirty="0" smtClean="0"/>
          </a:p>
          <a:p>
            <a:pPr marL="448056" indent="-384048" eaLnBrk="1" fontAlgn="auto" hangingPunct="1">
              <a:spcAft>
                <a:spcPts val="0"/>
              </a:spcAft>
              <a:buFont typeface="Wingdings 2"/>
              <a:buNone/>
              <a:defRPr/>
            </a:pPr>
            <a:r>
              <a:rPr lang="es-ES" sz="2000" dirty="0" smtClean="0"/>
              <a:t>	</a:t>
            </a:r>
            <a:endParaRPr lang="es-ES"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eaLnBrk="1" fontAlgn="auto" hangingPunct="1">
              <a:spcAft>
                <a:spcPts val="0"/>
              </a:spcAft>
              <a:defRPr/>
            </a:pPr>
            <a:r>
              <a:rPr lang="es-ES" dirty="0" smtClean="0">
                <a:solidFill>
                  <a:schemeClr val="accent1">
                    <a:tint val="83000"/>
                    <a:satMod val="150000"/>
                  </a:schemeClr>
                </a:solidFill>
              </a:rPr>
              <a:t/>
            </a:r>
            <a:br>
              <a:rPr lang="es-ES" dirty="0" smtClean="0">
                <a:solidFill>
                  <a:schemeClr val="accent1">
                    <a:tint val="83000"/>
                    <a:satMod val="150000"/>
                  </a:schemeClr>
                </a:solidFill>
              </a:rPr>
            </a:br>
            <a:r>
              <a:rPr lang="es-ES" dirty="0" smtClean="0">
                <a:solidFill>
                  <a:schemeClr val="accent1">
                    <a:tint val="83000"/>
                    <a:satMod val="150000"/>
                  </a:schemeClr>
                </a:solidFill>
              </a:rPr>
              <a:t>Las normas</a:t>
            </a:r>
            <a:endParaRPr lang="es-ES" dirty="0">
              <a:solidFill>
                <a:schemeClr val="accent1">
                  <a:tint val="83000"/>
                  <a:satMod val="150000"/>
                </a:schemeClr>
              </a:solidFill>
            </a:endParaRPr>
          </a:p>
        </p:txBody>
      </p:sp>
      <p:sp>
        <p:nvSpPr>
          <p:cNvPr id="25602" name="2 Marcador de contenido"/>
          <p:cNvSpPr>
            <a:spLocks noGrp="1"/>
          </p:cNvSpPr>
          <p:nvPr>
            <p:ph idx="1"/>
          </p:nvPr>
        </p:nvSpPr>
        <p:spPr>
          <a:xfrm>
            <a:off x="457200" y="1882775"/>
            <a:ext cx="8229600" cy="4572000"/>
          </a:xfrm>
        </p:spPr>
        <p:txBody>
          <a:bodyPr/>
          <a:lstStyle/>
          <a:p>
            <a:pPr algn="just" eaLnBrk="1" hangingPunct="1">
              <a:lnSpc>
                <a:spcPct val="80000"/>
              </a:lnSpc>
            </a:pPr>
            <a:r>
              <a:rPr lang="es-ES" sz="2600" smtClean="0"/>
              <a:t>Principal herramienta para fijar límites y crear cauces que permitan un buen ambiente de trabajo. Hay dos tipos:</a:t>
            </a:r>
          </a:p>
          <a:p>
            <a:pPr algn="just" eaLnBrk="1" hangingPunct="1">
              <a:lnSpc>
                <a:spcPct val="80000"/>
              </a:lnSpc>
              <a:buFont typeface="Wingdings 2" pitchFamily="18" charset="2"/>
              <a:buNone/>
            </a:pPr>
            <a:endParaRPr lang="es-ES" sz="2600" smtClean="0"/>
          </a:p>
          <a:p>
            <a:pPr lvl="1" algn="just" eaLnBrk="1" hangingPunct="1">
              <a:lnSpc>
                <a:spcPct val="80000"/>
              </a:lnSpc>
            </a:pPr>
            <a:r>
              <a:rPr lang="es-ES" sz="2200" u="sng" smtClean="0"/>
              <a:t>Explícitas:</a:t>
            </a:r>
            <a:r>
              <a:rPr lang="es-ES" sz="2200" smtClean="0"/>
              <a:t> son las que están redactadas por escrito y supuestamente regulan la convivencia. Su efectividad de pende de varios requisitos (pocas, eficaces, claras, formuladas en positivo, cumplidas, flexibles y unificadas)</a:t>
            </a:r>
          </a:p>
          <a:p>
            <a:pPr lvl="1" algn="just" eaLnBrk="1" hangingPunct="1">
              <a:lnSpc>
                <a:spcPct val="80000"/>
              </a:lnSpc>
              <a:buFont typeface="Verdana" pitchFamily="34" charset="0"/>
              <a:buNone/>
            </a:pPr>
            <a:endParaRPr lang="es-ES" sz="2200" smtClean="0"/>
          </a:p>
          <a:p>
            <a:pPr lvl="1" algn="just" eaLnBrk="1" hangingPunct="1">
              <a:lnSpc>
                <a:spcPct val="80000"/>
              </a:lnSpc>
            </a:pPr>
            <a:r>
              <a:rPr lang="es-ES" sz="2200" u="sng" smtClean="0"/>
              <a:t>Implícitas:</a:t>
            </a:r>
            <a:r>
              <a:rPr lang="es-ES" sz="2200" smtClean="0"/>
              <a:t> sin estar formalmente reflejadas por escrito acaban convirtiéndose en reglas  convenidas que deciden el clima de clase. </a:t>
            </a:r>
          </a:p>
          <a:p>
            <a:pPr algn="just" eaLnBrk="1" hangingPunct="1">
              <a:lnSpc>
                <a:spcPct val="80000"/>
              </a:lnSpc>
              <a:buFont typeface="Wingdings 2" pitchFamily="18" charset="2"/>
              <a:buNone/>
            </a:pPr>
            <a:r>
              <a:rPr lang="es-ES" sz="2600" smtClean="0"/>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eaLnBrk="1" fontAlgn="auto" hangingPunct="1">
              <a:spcAft>
                <a:spcPts val="0"/>
              </a:spcAft>
              <a:defRPr/>
            </a:pPr>
            <a:r>
              <a:rPr lang="es-ES" dirty="0" smtClean="0">
                <a:solidFill>
                  <a:schemeClr val="accent1">
                    <a:tint val="83000"/>
                    <a:satMod val="150000"/>
                  </a:schemeClr>
                </a:solidFill>
              </a:rPr>
              <a:t>Nuestro turno: analizamos nuestras normas.</a:t>
            </a:r>
            <a:endParaRPr lang="es-ES" dirty="0">
              <a:solidFill>
                <a:schemeClr val="accent1">
                  <a:tint val="83000"/>
                  <a:satMod val="150000"/>
                </a:schemeClr>
              </a:solidFill>
            </a:endParaRPr>
          </a:p>
        </p:txBody>
      </p:sp>
      <p:sp>
        <p:nvSpPr>
          <p:cNvPr id="3" name="2 Marcador de contenido"/>
          <p:cNvSpPr>
            <a:spLocks noGrp="1"/>
          </p:cNvSpPr>
          <p:nvPr>
            <p:ph idx="1"/>
          </p:nvPr>
        </p:nvSpPr>
        <p:spPr>
          <a:xfrm>
            <a:off x="457200" y="1882775"/>
            <a:ext cx="8229600" cy="4572000"/>
          </a:xfrm>
        </p:spPr>
        <p:txBody>
          <a:bodyPr>
            <a:normAutofit lnSpcReduction="10000"/>
          </a:bodyPr>
          <a:lstStyle/>
          <a:p>
            <a:pPr algn="just" eaLnBrk="1" hangingPunct="1">
              <a:lnSpc>
                <a:spcPct val="80000"/>
              </a:lnSpc>
              <a:defRPr/>
            </a:pPr>
            <a:r>
              <a:rPr lang="es-ES" sz="2000" smtClean="0"/>
              <a:t>Qué normas rigen en nuestro aula/centro. Reflexiona sobre ellas, tanto las implícitas como las explícitas. Diagnóstico inicial.</a:t>
            </a:r>
          </a:p>
          <a:p>
            <a:pPr algn="just" eaLnBrk="1" hangingPunct="1">
              <a:lnSpc>
                <a:spcPct val="80000"/>
              </a:lnSpc>
              <a:buFont typeface="Wingdings 2" pitchFamily="18" charset="2"/>
              <a:buNone/>
              <a:defRPr/>
            </a:pPr>
            <a:endParaRPr lang="es-ES" sz="2000" smtClean="0"/>
          </a:p>
          <a:p>
            <a:pPr algn="just" eaLnBrk="1" hangingPunct="1">
              <a:lnSpc>
                <a:spcPct val="80000"/>
              </a:lnSpc>
              <a:defRPr/>
            </a:pPr>
            <a:r>
              <a:rPr lang="es-ES" sz="2000" smtClean="0"/>
              <a:t>Qué podemos hacer para mejorarlas. Propuestas de mejora.</a:t>
            </a:r>
          </a:p>
          <a:p>
            <a:pPr algn="just" eaLnBrk="1" hangingPunct="1">
              <a:lnSpc>
                <a:spcPct val="80000"/>
              </a:lnSpc>
              <a:buFont typeface="Wingdings 2" pitchFamily="18" charset="2"/>
              <a:buNone/>
              <a:defRPr/>
            </a:pPr>
            <a:endParaRPr lang="es-ES" sz="2000" smtClean="0"/>
          </a:p>
          <a:p>
            <a:pPr algn="just" eaLnBrk="1" hangingPunct="1">
              <a:lnSpc>
                <a:spcPct val="80000"/>
              </a:lnSpc>
              <a:buFont typeface="Wingdings 2" pitchFamily="18" charset="2"/>
              <a:buNone/>
              <a:defRPr/>
            </a:pPr>
            <a:r>
              <a:rPr lang="es-ES" sz="1400" smtClean="0"/>
              <a:t>	-  Educación Infantil: normas acompañadas de dibujos para familiarizase con ellas. </a:t>
            </a:r>
          </a:p>
          <a:p>
            <a:pPr algn="just" eaLnBrk="1" hangingPunct="1">
              <a:lnSpc>
                <a:spcPct val="80000"/>
              </a:lnSpc>
              <a:buFont typeface="Wingdings 2" pitchFamily="18" charset="2"/>
              <a:buNone/>
              <a:defRPr/>
            </a:pPr>
            <a:endParaRPr lang="es-ES" sz="1400" smtClean="0"/>
          </a:p>
          <a:p>
            <a:pPr algn="just" eaLnBrk="1" hangingPunct="1">
              <a:lnSpc>
                <a:spcPct val="80000"/>
              </a:lnSpc>
              <a:buFont typeface="Wingdings 2" pitchFamily="18" charset="2"/>
              <a:buNone/>
              <a:defRPr/>
            </a:pPr>
            <a:r>
              <a:rPr lang="es-ES" sz="1400" smtClean="0"/>
              <a:t>	- Educación Primaria/ Secundaria: las normas pueden ir acompañadas de las consecuencias por su incumplimiento.</a:t>
            </a:r>
          </a:p>
          <a:p>
            <a:pPr algn="just" eaLnBrk="1" hangingPunct="1">
              <a:lnSpc>
                <a:spcPct val="80000"/>
              </a:lnSpc>
              <a:buFont typeface="Wingdings 2" pitchFamily="18" charset="2"/>
              <a:buNone/>
              <a:defRPr/>
            </a:pPr>
            <a:endParaRPr lang="es-ES" sz="1400" smtClean="0"/>
          </a:p>
          <a:p>
            <a:pPr algn="just" eaLnBrk="1" hangingPunct="1">
              <a:lnSpc>
                <a:spcPct val="80000"/>
              </a:lnSpc>
              <a:buFont typeface="Wingdings 2" pitchFamily="18" charset="2"/>
              <a:buNone/>
              <a:defRPr/>
            </a:pPr>
            <a:r>
              <a:rPr lang="es-ES" sz="1400" smtClean="0"/>
              <a:t>	-  En el  comedor, visibles junto al menú y distribuidos por el mismo. </a:t>
            </a:r>
          </a:p>
          <a:p>
            <a:pPr algn="just" eaLnBrk="1" hangingPunct="1">
              <a:lnSpc>
                <a:spcPct val="80000"/>
              </a:lnSpc>
              <a:buFont typeface="Wingdings 2" pitchFamily="18" charset="2"/>
              <a:buNone/>
              <a:defRPr/>
            </a:pPr>
            <a:endParaRPr lang="es-ES" sz="1400" smtClean="0"/>
          </a:p>
          <a:p>
            <a:pPr algn="just" eaLnBrk="1" hangingPunct="1">
              <a:lnSpc>
                <a:spcPct val="80000"/>
              </a:lnSpc>
              <a:buFont typeface="Wingdings 2" pitchFamily="18" charset="2"/>
              <a:buNone/>
              <a:defRPr/>
            </a:pPr>
            <a:r>
              <a:rPr lang="es-ES" sz="1400" smtClean="0"/>
              <a:t>	-  En los pasillos, con dibujos y colocadas en lugares estratégicos. </a:t>
            </a:r>
          </a:p>
          <a:p>
            <a:pPr algn="just" eaLnBrk="1" hangingPunct="1">
              <a:lnSpc>
                <a:spcPct val="80000"/>
              </a:lnSpc>
              <a:buFont typeface="Wingdings 2" pitchFamily="18" charset="2"/>
              <a:buNone/>
              <a:defRPr/>
            </a:pPr>
            <a:endParaRPr lang="es-ES" sz="1400" smtClean="0"/>
          </a:p>
          <a:p>
            <a:pPr algn="just" eaLnBrk="1" hangingPunct="1">
              <a:lnSpc>
                <a:spcPct val="80000"/>
              </a:lnSpc>
              <a:buFont typeface="Wingdings 2" pitchFamily="18" charset="2"/>
              <a:buNone/>
              <a:defRPr/>
            </a:pPr>
            <a:r>
              <a:rPr lang="es-ES" sz="1400" smtClean="0"/>
              <a:t>	-   Como sugerencia,  podemos elaborar un tríptico informativo con el título” Mi cole funciona si yo colaboro” con lo que  se mantiene el contacto con las familias. </a:t>
            </a:r>
          </a:p>
          <a:p>
            <a:pPr algn="just" eaLnBrk="1" hangingPunct="1">
              <a:lnSpc>
                <a:spcPct val="80000"/>
              </a:lnSpc>
              <a:buFont typeface="Wingdings 2" pitchFamily="18" charset="2"/>
              <a:buNone/>
              <a:defRPr/>
            </a:pPr>
            <a:endParaRPr lang="es-ES" sz="1400" smtClean="0"/>
          </a:p>
          <a:p>
            <a:pPr algn="just" eaLnBrk="1" hangingPunct="1">
              <a:lnSpc>
                <a:spcPct val="80000"/>
              </a:lnSpc>
              <a:buFont typeface="Wingdings 2" pitchFamily="18" charset="2"/>
              <a:buNone/>
              <a:defRPr/>
            </a:pPr>
            <a:endParaRPr lang="es-ES" sz="1400" smtClean="0"/>
          </a:p>
          <a:p>
            <a:pPr algn="just" eaLnBrk="1" hangingPunct="1">
              <a:lnSpc>
                <a:spcPct val="80000"/>
              </a:lnSpc>
              <a:buFont typeface="Wingdings 2" pitchFamily="18" charset="2"/>
              <a:buNone/>
              <a:defRPr/>
            </a:pPr>
            <a:r>
              <a:rPr lang="es-ES" sz="1400" smtClean="0"/>
              <a:t>		</a:t>
            </a:r>
          </a:p>
          <a:p>
            <a:pPr algn="just" eaLnBrk="1" hangingPunct="1">
              <a:lnSpc>
                <a:spcPct val="80000"/>
              </a:lnSpc>
              <a:buFont typeface="Wingdings 2" pitchFamily="18" charset="2"/>
              <a:buNone/>
              <a:defRPr/>
            </a:pPr>
            <a:endParaRPr lang="es-ES" sz="1400" smtClean="0"/>
          </a:p>
          <a:p>
            <a:pPr eaLnBrk="1" hangingPunct="1">
              <a:lnSpc>
                <a:spcPct val="80000"/>
              </a:lnSpc>
              <a:buFont typeface="Wingdings 2" pitchFamily="18" charset="2"/>
              <a:buNone/>
              <a:defRPr/>
            </a:pPr>
            <a:endParaRPr lang="es-ES" sz="140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eaLnBrk="1" fontAlgn="auto" hangingPunct="1">
              <a:spcAft>
                <a:spcPts val="0"/>
              </a:spcAft>
              <a:defRPr/>
            </a:pPr>
            <a:r>
              <a:rPr lang="es-ES" dirty="0" smtClean="0">
                <a:solidFill>
                  <a:schemeClr val="accent1">
                    <a:tint val="83000"/>
                    <a:satMod val="150000"/>
                  </a:schemeClr>
                </a:solidFill>
              </a:rPr>
              <a:t>3ª Sesión(24 de octubre)</a:t>
            </a:r>
            <a:endParaRPr lang="es-ES" dirty="0">
              <a:solidFill>
                <a:schemeClr val="accent1">
                  <a:tint val="83000"/>
                  <a:satMod val="150000"/>
                </a:schemeClr>
              </a:solidFill>
            </a:endParaRPr>
          </a:p>
        </p:txBody>
      </p:sp>
      <p:sp>
        <p:nvSpPr>
          <p:cNvPr id="27650" name="2 Marcador de contenido"/>
          <p:cNvSpPr>
            <a:spLocks noGrp="1"/>
          </p:cNvSpPr>
          <p:nvPr>
            <p:ph idx="1"/>
          </p:nvPr>
        </p:nvSpPr>
        <p:spPr>
          <a:xfrm>
            <a:off x="457200" y="1882775"/>
            <a:ext cx="8229600" cy="4572000"/>
          </a:xfrm>
        </p:spPr>
        <p:txBody>
          <a:bodyPr/>
          <a:lstStyle/>
          <a:p>
            <a:pPr algn="ctr" eaLnBrk="1" hangingPunct="1">
              <a:buFont typeface="Wingdings 2" pitchFamily="18" charset="2"/>
              <a:buNone/>
            </a:pPr>
            <a:r>
              <a:rPr lang="es-ES" smtClean="0"/>
              <a:t>“</a:t>
            </a:r>
            <a:r>
              <a:rPr lang="es-ES" sz="4000" smtClean="0"/>
              <a:t>En la vida no hay soluciones. Sólo hay fuerzas en marcha: es preciso crearlas, y entonces vendrán las soluciones</a:t>
            </a:r>
            <a:r>
              <a:rPr lang="es-ES" smtClean="0"/>
              <a:t>”.</a:t>
            </a:r>
          </a:p>
          <a:p>
            <a:pPr algn="ctr" eaLnBrk="1" hangingPunct="1">
              <a:buFont typeface="Wingdings 2" pitchFamily="18" charset="2"/>
              <a:buNone/>
            </a:pPr>
            <a:r>
              <a:rPr lang="es-ES" smtClean="0"/>
              <a:t>Antoine de Saint-Exupéry</a:t>
            </a:r>
          </a:p>
          <a:p>
            <a:pPr algn="ctr" eaLnBrk="1" hangingPunct="1">
              <a:buFont typeface="Wingdings 2" pitchFamily="18" charset="2"/>
              <a:buNone/>
            </a:pPr>
            <a:endParaRPr lang="es-ES" sz="32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marL="484632" eaLnBrk="1" fontAlgn="auto" hangingPunct="1">
              <a:spcAft>
                <a:spcPts val="0"/>
              </a:spcAft>
              <a:defRPr/>
            </a:pPr>
            <a:r>
              <a:rPr lang="es-ES" dirty="0" smtClean="0">
                <a:solidFill>
                  <a:schemeClr val="accent1">
                    <a:tint val="83000"/>
                    <a:satMod val="150000"/>
                  </a:schemeClr>
                </a:solidFill>
              </a:rPr>
              <a:t>Mantenimiento de </a:t>
            </a:r>
            <a:br>
              <a:rPr lang="es-ES" dirty="0" smtClean="0">
                <a:solidFill>
                  <a:schemeClr val="accent1">
                    <a:tint val="83000"/>
                    <a:satMod val="150000"/>
                  </a:schemeClr>
                </a:solidFill>
              </a:rPr>
            </a:br>
            <a:r>
              <a:rPr lang="es-ES" dirty="0" smtClean="0">
                <a:solidFill>
                  <a:schemeClr val="accent1">
                    <a:tint val="83000"/>
                    <a:satMod val="150000"/>
                  </a:schemeClr>
                </a:solidFill>
              </a:rPr>
              <a:t>límites: advertencias, compromisos y sanciones.</a:t>
            </a:r>
            <a:endParaRPr lang="es-ES" dirty="0">
              <a:solidFill>
                <a:schemeClr val="accent1">
                  <a:tint val="83000"/>
                  <a:satMod val="150000"/>
                </a:schemeClr>
              </a:solidFill>
            </a:endParaRPr>
          </a:p>
        </p:txBody>
      </p:sp>
      <p:sp>
        <p:nvSpPr>
          <p:cNvPr id="28674" name="2 Marcador de contenido"/>
          <p:cNvSpPr>
            <a:spLocks noGrp="1"/>
          </p:cNvSpPr>
          <p:nvPr>
            <p:ph idx="1"/>
          </p:nvPr>
        </p:nvSpPr>
        <p:spPr>
          <a:xfrm>
            <a:off x="457200" y="1882775"/>
            <a:ext cx="8229600" cy="4572000"/>
          </a:xfrm>
        </p:spPr>
        <p:txBody>
          <a:bodyPr/>
          <a:lstStyle/>
          <a:p>
            <a:pPr eaLnBrk="1" hangingPunct="1"/>
            <a:endParaRPr lang="es-ES" sz="2200" smtClean="0"/>
          </a:p>
          <a:p>
            <a:pPr eaLnBrk="1" hangingPunct="1"/>
            <a:r>
              <a:rPr lang="es-ES" sz="2200" smtClean="0"/>
              <a:t>La efectividad de las normas depende en gran medida de las consecuencias de su cumplimiento o incumplimiento. </a:t>
            </a:r>
          </a:p>
          <a:p>
            <a:pPr eaLnBrk="1" hangingPunct="1">
              <a:buFont typeface="Wingdings 2" pitchFamily="18" charset="2"/>
              <a:buNone/>
            </a:pPr>
            <a:endParaRPr lang="es-ES" sz="2200" smtClean="0"/>
          </a:p>
          <a:p>
            <a:pPr eaLnBrk="1" hangingPunct="1"/>
            <a:r>
              <a:rPr lang="es-ES" sz="2200" smtClean="0"/>
              <a:t>Conductas- diana: Consiste en detectar las conductas más molestas y frecuentes( ranking de quejas y situaciones que nos crean mayor malestar) y nos centramos en erradicar la más repetida durante una quincena, como un reto colectivo de los alumnos, anotando los logros obtenidos en un lugar visible. Así seguiríamos con otras conductas a mejorar.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eaLnBrk="1" hangingPunct="1"/>
            <a:r>
              <a:rPr lang="es-ES" smtClean="0">
                <a:ln>
                  <a:noFill/>
                </a:ln>
                <a:effectLst/>
              </a:rPr>
              <a:t>Algunas sugerencias…</a:t>
            </a:r>
          </a:p>
        </p:txBody>
      </p:sp>
      <p:sp>
        <p:nvSpPr>
          <p:cNvPr id="29698" name="Rectangle 3"/>
          <p:cNvSpPr>
            <a:spLocks noGrp="1"/>
          </p:cNvSpPr>
          <p:nvPr>
            <p:ph type="body" idx="4294967295"/>
          </p:nvPr>
        </p:nvSpPr>
        <p:spPr/>
        <p:txBody>
          <a:bodyPr/>
          <a:lstStyle/>
          <a:p>
            <a:pPr eaLnBrk="1" hangingPunct="1"/>
            <a:r>
              <a:rPr lang="es-ES" sz="2400" smtClean="0"/>
              <a:t>Norma de la quincena: escrita en un lugar visible, coordinada con el resto de profesorado)</a:t>
            </a:r>
          </a:p>
          <a:p>
            <a:pPr eaLnBrk="1" hangingPunct="1"/>
            <a:r>
              <a:rPr lang="es-ES" sz="2400" smtClean="0"/>
              <a:t>Aplicación silenciosa de consecuencias: los alumnos asumen las consecuencias de sus actos. Responsabilidad y autocontrol. Normas y consecuencias establecidas por consenso.</a:t>
            </a:r>
            <a:r>
              <a:rPr lang="es-ES" smtClean="0"/>
              <a:t> </a:t>
            </a:r>
          </a:p>
          <a:p>
            <a:pPr eaLnBrk="1" hangingPunct="1">
              <a:buFont typeface="Wingdings 2" pitchFamily="18" charset="2"/>
              <a:buNone/>
            </a:pPr>
            <a:endParaRPr lang="es-ES" smtClean="0"/>
          </a:p>
        </p:txBody>
      </p:sp>
      <p:graphicFrame>
        <p:nvGraphicFramePr>
          <p:cNvPr id="36884" name="Group 20"/>
          <p:cNvGraphicFramePr>
            <a:graphicFrameLocks noGrp="1"/>
          </p:cNvGraphicFramePr>
          <p:nvPr/>
        </p:nvGraphicFramePr>
        <p:xfrm>
          <a:off x="1524000" y="4652963"/>
          <a:ext cx="6096000" cy="1463675"/>
        </p:xfrm>
        <a:graphic>
          <a:graphicData uri="http://schemas.openxmlformats.org/drawingml/2006/table">
            <a:tbl>
              <a:tblPr/>
              <a:tblGrid>
                <a:gridCol w="3048000"/>
                <a:gridCol w="3048000"/>
              </a:tblGrid>
              <a:tr h="169863">
                <a:tc>
                  <a:txBody>
                    <a:bodyPr/>
                    <a:lstStyle/>
                    <a:p>
                      <a:pPr marL="65088"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r>
                        <a:rPr kumimoji="0" lang="es-ES" sz="2600" b="0" i="0" u="none" strike="noStrike" cap="none" normalizeH="0" baseline="0" smtClean="0">
                          <a:ln>
                            <a:noFill/>
                          </a:ln>
                          <a:solidFill>
                            <a:schemeClr val="tx1"/>
                          </a:solidFill>
                          <a:effectLst/>
                          <a:latin typeface="Century Gothic" pitchFamily="34" charset="0"/>
                        </a:rPr>
                        <a:t>Normas básicas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65088"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r>
                        <a:rPr kumimoji="0" lang="es-ES" sz="2600" b="0" i="0" u="none" strike="noStrike" cap="none" normalizeH="0" baseline="0" smtClean="0">
                          <a:ln>
                            <a:noFill/>
                          </a:ln>
                          <a:solidFill>
                            <a:schemeClr val="tx1"/>
                          </a:solidFill>
                          <a:effectLst/>
                          <a:latin typeface="Century Gothic" pitchFamily="34" charset="0"/>
                        </a:rPr>
                        <a:t>Consecuencias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3075">
                <a:tc>
                  <a:txBody>
                    <a:bodyPr/>
                    <a:lstStyle/>
                    <a:p>
                      <a:pPr marL="65088"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endParaRPr kumimoji="0" lang="es-ES" sz="2600" b="0" i="0" u="none" strike="noStrike" cap="none" normalizeH="0" baseline="0" smtClean="0">
                        <a:ln>
                          <a:noFill/>
                        </a:ln>
                        <a:solidFill>
                          <a:schemeClr val="tx1"/>
                        </a:solidFill>
                        <a:effectLst/>
                        <a:latin typeface="Century Gothic"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65088"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endParaRPr kumimoji="0" lang="es-ES" sz="2600" b="0" i="0" u="none" strike="noStrike" cap="none" normalizeH="0" baseline="0" smtClean="0">
                        <a:ln>
                          <a:noFill/>
                        </a:ln>
                        <a:solidFill>
                          <a:schemeClr val="tx1"/>
                        </a:solidFill>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1488">
                <a:tc>
                  <a:txBody>
                    <a:bodyPr/>
                    <a:lstStyle/>
                    <a:p>
                      <a:pPr marL="65088"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endParaRPr kumimoji="0" lang="es-ES" sz="2600" b="0" i="0" u="none" strike="noStrike" cap="none" normalizeH="0" baseline="0" smtClean="0">
                        <a:ln>
                          <a:noFill/>
                        </a:ln>
                        <a:solidFill>
                          <a:schemeClr val="tx1"/>
                        </a:solidFill>
                        <a:effectLst/>
                        <a:latin typeface="Century Gothic"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65088"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endParaRPr kumimoji="0" lang="es-ES" sz="2600" b="0" i="0" u="none" strike="noStrike" cap="none" normalizeH="0" baseline="0" smtClean="0">
                        <a:ln>
                          <a:noFill/>
                        </a:ln>
                        <a:solidFill>
                          <a:schemeClr val="tx1"/>
                        </a:solidFill>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
          <p:cNvSpPr>
            <a:spLocks noGrp="1"/>
          </p:cNvSpPr>
          <p:nvPr>
            <p:ph type="body" idx="4294967295"/>
          </p:nvPr>
        </p:nvSpPr>
        <p:spPr/>
        <p:txBody>
          <a:bodyPr/>
          <a:lstStyle/>
          <a:p>
            <a:pPr eaLnBrk="1" hangingPunct="1"/>
            <a:r>
              <a:rPr lang="es-ES" sz="2000" smtClean="0"/>
              <a:t>Iniciar la clase con actividades incompatibles con la distracción (preguntas que provoquen curiosidad e interés, actividades prácticas de corta duración…)</a:t>
            </a:r>
          </a:p>
          <a:p>
            <a:pPr eaLnBrk="1" hangingPunct="1">
              <a:buFont typeface="Wingdings 2" pitchFamily="18" charset="2"/>
              <a:buNone/>
            </a:pPr>
            <a:endParaRPr lang="es-ES" sz="2000" smtClean="0"/>
          </a:p>
          <a:p>
            <a:pPr eaLnBrk="1" hangingPunct="1"/>
            <a:r>
              <a:rPr lang="es-ES" sz="2000" smtClean="0"/>
              <a:t>Y si no puedo solo… pedir ayuda.</a:t>
            </a:r>
          </a:p>
          <a:p>
            <a:pPr eaLnBrk="1" hangingPunct="1">
              <a:buFont typeface="Wingdings 2" pitchFamily="18" charset="2"/>
              <a:buNone/>
            </a:pPr>
            <a:endParaRPr lang="es-ES" sz="2000" smtClean="0"/>
          </a:p>
          <a:p>
            <a:pPr eaLnBrk="1" hangingPunct="1"/>
            <a:r>
              <a:rPr lang="es-ES" sz="2000" smtClean="0"/>
              <a:t> Derivar: si no te puedo controlar yo…</a:t>
            </a:r>
          </a:p>
          <a:p>
            <a:pPr eaLnBrk="1" hangingPunct="1">
              <a:buFont typeface="Wingdings 2" pitchFamily="18" charset="2"/>
              <a:buNone/>
            </a:pPr>
            <a:endParaRPr lang="es-ES" sz="2000" smtClean="0"/>
          </a:p>
          <a:p>
            <a:pPr eaLnBrk="1" hangingPunct="1"/>
            <a:r>
              <a:rPr lang="es-ES" sz="2000" smtClean="0"/>
              <a:t>Dos profesores en el aula (cuando se pueda…)</a:t>
            </a:r>
          </a:p>
          <a:p>
            <a:pPr eaLnBrk="1" hangingPunct="1">
              <a:buFont typeface="Wingdings 2" pitchFamily="18" charset="2"/>
              <a:buNone/>
            </a:pPr>
            <a:endParaRPr lang="es-ES" sz="2000" smtClean="0"/>
          </a:p>
          <a:p>
            <a:pPr eaLnBrk="1" hangingPunct="1"/>
            <a:r>
              <a:rPr lang="es-ES" sz="2000" smtClean="0"/>
              <a:t>Fijación colectiva de límites (claustro).</a:t>
            </a:r>
          </a:p>
          <a:p>
            <a:pPr eaLnBrk="1" hangingPunct="1"/>
            <a:endParaRPr lang="es-ES" sz="2000" smtClean="0"/>
          </a:p>
          <a:p>
            <a:pPr eaLnBrk="1" hangingPunct="1"/>
            <a:endParaRPr lang="es-ES" sz="200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eaLnBrk="1" hangingPunct="1"/>
            <a:r>
              <a:rPr lang="es-ES" smtClean="0">
                <a:ln>
                  <a:noFill/>
                </a:ln>
                <a:effectLst/>
              </a:rPr>
              <a:t>Advertencias</a:t>
            </a:r>
          </a:p>
        </p:txBody>
      </p:sp>
      <p:sp>
        <p:nvSpPr>
          <p:cNvPr id="31746" name="Rectangle 3"/>
          <p:cNvSpPr>
            <a:spLocks noGrp="1"/>
          </p:cNvSpPr>
          <p:nvPr>
            <p:ph type="body" idx="4294967295"/>
          </p:nvPr>
        </p:nvSpPr>
        <p:spPr/>
        <p:txBody>
          <a:bodyPr/>
          <a:lstStyle/>
          <a:p>
            <a:pPr eaLnBrk="1" hangingPunct="1">
              <a:lnSpc>
                <a:spcPct val="80000"/>
              </a:lnSpc>
            </a:pPr>
            <a:r>
              <a:rPr lang="es-ES" sz="2200" smtClean="0"/>
              <a:t>No se deben pasar los incumplimientos puesto que deterioraría el clima de la clase.</a:t>
            </a:r>
          </a:p>
          <a:p>
            <a:pPr eaLnBrk="1" hangingPunct="1">
              <a:lnSpc>
                <a:spcPct val="80000"/>
              </a:lnSpc>
              <a:buFont typeface="Wingdings 2" pitchFamily="18" charset="2"/>
              <a:buNone/>
            </a:pPr>
            <a:endParaRPr lang="es-ES" sz="2200" smtClean="0"/>
          </a:p>
          <a:p>
            <a:pPr eaLnBrk="1" hangingPunct="1">
              <a:lnSpc>
                <a:spcPct val="80000"/>
              </a:lnSpc>
            </a:pPr>
            <a:r>
              <a:rPr lang="es-ES" sz="2200" smtClean="0"/>
              <a:t>Conviene advertir/avisar antes de cualquier medida punitiva, bien aplicando cuñas socioemocionales, soslayando conductas poco significativas (no interrumpiendo a los demás, haciéndoles algún gesto pero sin hablar) o haciendo advertencias en privado.</a:t>
            </a:r>
          </a:p>
          <a:p>
            <a:pPr eaLnBrk="1" hangingPunct="1">
              <a:lnSpc>
                <a:spcPct val="80000"/>
              </a:lnSpc>
              <a:buFont typeface="Wingdings 2" pitchFamily="18" charset="2"/>
              <a:buNone/>
            </a:pPr>
            <a:endParaRPr lang="es-ES" sz="2200" smtClean="0"/>
          </a:p>
          <a:p>
            <a:pPr eaLnBrk="1" hangingPunct="1">
              <a:lnSpc>
                <a:spcPct val="80000"/>
              </a:lnSpc>
            </a:pPr>
            <a:r>
              <a:rPr lang="es-ES" sz="2200" smtClean="0"/>
              <a:t>Advertencia personal: repetición de la demanda. Para ser eficaz debe ser breve, privada, relajada, única, positiva, a tiempo, sin discusiones, descriptiva, no confundir con amenazas, firme y creíble. </a:t>
            </a:r>
          </a:p>
          <a:p>
            <a:pPr eaLnBrk="1" hangingPunct="1">
              <a:lnSpc>
                <a:spcPct val="80000"/>
              </a:lnSpc>
            </a:pPr>
            <a:endParaRPr lang="es-ES" sz="220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algn="ctr" eaLnBrk="1" fontAlgn="auto" hangingPunct="1">
              <a:spcAft>
                <a:spcPts val="0"/>
              </a:spcAft>
              <a:defRPr/>
            </a:pPr>
            <a:r>
              <a:rPr lang="es-ES" dirty="0" smtClean="0">
                <a:solidFill>
                  <a:schemeClr val="accent1">
                    <a:tint val="83000"/>
                    <a:satMod val="150000"/>
                  </a:schemeClr>
                </a:solidFill>
              </a:rPr>
              <a:t>1ª Sesión (10 de Octubre)</a:t>
            </a:r>
            <a:endParaRPr lang="es-ES" dirty="0">
              <a:solidFill>
                <a:schemeClr val="accent1">
                  <a:tint val="83000"/>
                  <a:satMod val="150000"/>
                </a:schemeClr>
              </a:solidFill>
            </a:endParaRPr>
          </a:p>
        </p:txBody>
      </p:sp>
      <p:sp>
        <p:nvSpPr>
          <p:cNvPr id="3" name="2 Marcador de contenido"/>
          <p:cNvSpPr>
            <a:spLocks noGrp="1"/>
          </p:cNvSpPr>
          <p:nvPr>
            <p:ph idx="1"/>
          </p:nvPr>
        </p:nvSpPr>
        <p:spPr>
          <a:xfrm>
            <a:off x="457200" y="1882775"/>
            <a:ext cx="8229600" cy="4572000"/>
          </a:xfrm>
        </p:spPr>
        <p:txBody>
          <a:bodyPr>
            <a:normAutofit fontScale="85000" lnSpcReduction="10000"/>
          </a:bodyPr>
          <a:lstStyle/>
          <a:p>
            <a:pPr marL="448056" indent="-384048" eaLnBrk="1" fontAlgn="auto" hangingPunct="1">
              <a:spcAft>
                <a:spcPts val="0"/>
              </a:spcAft>
              <a:buFont typeface="Wingdings 2"/>
              <a:buChar char=""/>
              <a:defRPr/>
            </a:pPr>
            <a:r>
              <a:rPr lang="es-ES" dirty="0" smtClean="0"/>
              <a:t>¿Qué es un conflicto?</a:t>
            </a:r>
          </a:p>
          <a:p>
            <a:pPr marL="822960" lvl="1" eaLnBrk="1" fontAlgn="auto" hangingPunct="1">
              <a:spcAft>
                <a:spcPts val="0"/>
              </a:spcAft>
              <a:buFont typeface="Verdana"/>
              <a:buChar char="›"/>
              <a:defRPr/>
            </a:pPr>
            <a:r>
              <a:rPr lang="es-ES" dirty="0" smtClean="0"/>
              <a:t>Los conflictos son situaciones en las que dos o mas personas entran en oposición o desacuerdo</a:t>
            </a:r>
          </a:p>
          <a:p>
            <a:pPr marL="822960" lvl="1" eaLnBrk="1" fontAlgn="auto" hangingPunct="1">
              <a:spcAft>
                <a:spcPts val="0"/>
              </a:spcAft>
              <a:buFont typeface="Verdana"/>
              <a:buChar char="›"/>
              <a:defRPr/>
            </a:pPr>
            <a:r>
              <a:rPr lang="es-ES" dirty="0" smtClean="0"/>
              <a:t>Porque sus posiciones, intereses o necesidades, deseos o valores son incompatibles o percibidos como incompatibles</a:t>
            </a:r>
          </a:p>
          <a:p>
            <a:pPr marL="822960" lvl="1" eaLnBrk="1" fontAlgn="auto" hangingPunct="1">
              <a:spcAft>
                <a:spcPts val="0"/>
              </a:spcAft>
              <a:buFont typeface="Verdana"/>
              <a:buChar char="›"/>
              <a:defRPr/>
            </a:pPr>
            <a:r>
              <a:rPr lang="es-ES" dirty="0" smtClean="0"/>
              <a:t>Donde juegan un papel importante los sentimientos y las emociones </a:t>
            </a:r>
          </a:p>
          <a:p>
            <a:pPr marL="822960" lvl="1" eaLnBrk="1" fontAlgn="auto" hangingPunct="1">
              <a:spcAft>
                <a:spcPts val="0"/>
              </a:spcAft>
              <a:buFont typeface="Verdana"/>
              <a:buChar char="›"/>
              <a:defRPr/>
            </a:pPr>
            <a:r>
              <a:rPr lang="es-ES" dirty="0" smtClean="0"/>
              <a:t>Y donde la relación entre las partes puede salir robustecida o deteriorada en función de cómo sea el proceso de resolución.</a:t>
            </a:r>
          </a:p>
          <a:p>
            <a:pPr marL="822960" lvl="1" eaLnBrk="1" fontAlgn="auto" hangingPunct="1">
              <a:spcAft>
                <a:spcPts val="0"/>
              </a:spcAft>
              <a:buFont typeface="Verdana"/>
              <a:buChar char="›"/>
              <a:defRPr/>
            </a:pPr>
            <a:r>
              <a:rPr lang="es-ES" dirty="0" smtClean="0"/>
              <a:t>Además, todo conflicto se sitúa en un contexto social y normativo que lo envuelve y condiciona.</a:t>
            </a:r>
          </a:p>
          <a:p>
            <a:pPr marL="822960" lvl="1" eaLnBrk="1" fontAlgn="auto" hangingPunct="1">
              <a:spcAft>
                <a:spcPts val="0"/>
              </a:spcAft>
              <a:buFont typeface="Verdana"/>
              <a:buChar char="›"/>
              <a:defRPr/>
            </a:pPr>
            <a:endParaRPr lang="es-ES" dirty="0" smtClean="0"/>
          </a:p>
          <a:p>
            <a:pPr marL="822960" lvl="1" eaLnBrk="1" fontAlgn="auto" hangingPunct="1">
              <a:spcAft>
                <a:spcPts val="0"/>
              </a:spcAft>
              <a:buFont typeface="Verdana"/>
              <a:buNone/>
              <a:defRPr/>
            </a:pPr>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eaLnBrk="1" hangingPunct="1"/>
            <a:r>
              <a:rPr lang="es-ES" smtClean="0">
                <a:ln>
                  <a:noFill/>
                </a:ln>
                <a:effectLst/>
              </a:rPr>
              <a:t>Cómo ponerlo en práctica</a:t>
            </a:r>
          </a:p>
        </p:txBody>
      </p:sp>
      <p:sp>
        <p:nvSpPr>
          <p:cNvPr id="32770" name="Rectangle 3"/>
          <p:cNvSpPr>
            <a:spLocks noGrp="1"/>
          </p:cNvSpPr>
          <p:nvPr>
            <p:ph type="body" idx="4294967295"/>
          </p:nvPr>
        </p:nvSpPr>
        <p:spPr/>
        <p:txBody>
          <a:bodyPr/>
          <a:lstStyle/>
          <a:p>
            <a:pPr eaLnBrk="1" hangingPunct="1">
              <a:lnSpc>
                <a:spcPct val="80000"/>
              </a:lnSpc>
            </a:pPr>
            <a:r>
              <a:rPr lang="es-ES" sz="1400" smtClean="0"/>
              <a:t>Advertencia personal en privado</a:t>
            </a:r>
          </a:p>
          <a:p>
            <a:pPr eaLnBrk="1" hangingPunct="1">
              <a:lnSpc>
                <a:spcPct val="80000"/>
              </a:lnSpc>
            </a:pPr>
            <a:r>
              <a:rPr lang="es-ES" sz="1400" smtClean="0"/>
              <a:t>Consejo corrector</a:t>
            </a:r>
          </a:p>
          <a:p>
            <a:pPr eaLnBrk="1" hangingPunct="1">
              <a:lnSpc>
                <a:spcPct val="80000"/>
              </a:lnSpc>
            </a:pPr>
            <a:r>
              <a:rPr lang="es-ES" sz="1400" smtClean="0"/>
              <a:t>Ayúdame a resolver esto sin sanciones</a:t>
            </a:r>
          </a:p>
          <a:p>
            <a:pPr eaLnBrk="1" hangingPunct="1">
              <a:lnSpc>
                <a:spcPct val="80000"/>
              </a:lnSpc>
            </a:pPr>
            <a:r>
              <a:rPr lang="es-ES" sz="1400" smtClean="0"/>
              <a:t>Tendrás una queja al final de la clase si…</a:t>
            </a:r>
          </a:p>
          <a:p>
            <a:pPr eaLnBrk="1" hangingPunct="1">
              <a:lnSpc>
                <a:spcPct val="80000"/>
              </a:lnSpc>
            </a:pPr>
            <a:r>
              <a:rPr lang="es-ES" sz="1400" smtClean="0"/>
              <a:t>¿Qué nota enviamos a tus padres?</a:t>
            </a:r>
          </a:p>
          <a:p>
            <a:pPr eaLnBrk="1" hangingPunct="1">
              <a:lnSpc>
                <a:spcPct val="80000"/>
              </a:lnSpc>
            </a:pPr>
            <a:r>
              <a:rPr lang="es-ES" sz="1400" smtClean="0"/>
              <a:t>Enterado de los padres (modelo)</a:t>
            </a:r>
          </a:p>
          <a:p>
            <a:pPr eaLnBrk="1" hangingPunct="1">
              <a:lnSpc>
                <a:spcPct val="80000"/>
              </a:lnSpc>
            </a:pPr>
            <a:r>
              <a:rPr lang="es-ES" sz="1400" smtClean="0"/>
              <a:t>Reconvención razonada</a:t>
            </a:r>
          </a:p>
          <a:p>
            <a:pPr eaLnBrk="1" hangingPunct="1">
              <a:lnSpc>
                <a:spcPct val="80000"/>
              </a:lnSpc>
            </a:pPr>
            <a:r>
              <a:rPr lang="es-ES" sz="1400" smtClean="0"/>
              <a:t>Advertencias gráficas</a:t>
            </a:r>
          </a:p>
          <a:p>
            <a:pPr eaLnBrk="1" hangingPunct="1">
              <a:lnSpc>
                <a:spcPct val="80000"/>
              </a:lnSpc>
            </a:pPr>
            <a:r>
              <a:rPr lang="es-ES" sz="1400" smtClean="0"/>
              <a:t>Post-its</a:t>
            </a:r>
          </a:p>
          <a:p>
            <a:pPr eaLnBrk="1" hangingPunct="1">
              <a:lnSpc>
                <a:spcPct val="80000"/>
              </a:lnSpc>
            </a:pPr>
            <a:r>
              <a:rPr lang="es-ES" sz="1400" smtClean="0"/>
              <a:t>Conducta molesta en la pizarra</a:t>
            </a:r>
          </a:p>
          <a:p>
            <a:pPr eaLnBrk="1" hangingPunct="1">
              <a:lnSpc>
                <a:spcPct val="80000"/>
              </a:lnSpc>
            </a:pPr>
            <a:r>
              <a:rPr lang="es-ES" sz="1400" smtClean="0"/>
              <a:t>Tú sabes lo que haces y yo también lo sé</a:t>
            </a:r>
          </a:p>
          <a:p>
            <a:pPr eaLnBrk="1" hangingPunct="1">
              <a:lnSpc>
                <a:spcPct val="80000"/>
              </a:lnSpc>
            </a:pPr>
            <a:r>
              <a:rPr lang="es-ES" sz="1400" smtClean="0"/>
              <a:t>Consejo corrector: “puedes evitarte problemas, haciendo…”(sin caer en reprimendas morales)</a:t>
            </a:r>
          </a:p>
          <a:p>
            <a:pPr eaLnBrk="1" hangingPunct="1">
              <a:lnSpc>
                <a:spcPct val="80000"/>
              </a:lnSpc>
            </a:pPr>
            <a:r>
              <a:rPr lang="es-ES" sz="1400" smtClean="0"/>
              <a:t>Asegurar la comprensión de la advertencia</a:t>
            </a:r>
          </a:p>
          <a:p>
            <a:pPr eaLnBrk="1" hangingPunct="1">
              <a:lnSpc>
                <a:spcPct val="80000"/>
              </a:lnSpc>
            </a:pPr>
            <a:r>
              <a:rPr lang="es-ES" sz="1400" smtClean="0"/>
              <a:t>Diálogo dirigido: sustituir sermones por preguntas</a:t>
            </a:r>
          </a:p>
          <a:p>
            <a:pPr eaLnBrk="1" hangingPunct="1">
              <a:lnSpc>
                <a:spcPct val="80000"/>
              </a:lnSpc>
            </a:pPr>
            <a:r>
              <a:rPr lang="es-ES" sz="1400" smtClean="0"/>
              <a:t>Microquejas 3x1</a:t>
            </a:r>
          </a:p>
          <a:p>
            <a:pPr eaLnBrk="1" hangingPunct="1">
              <a:lnSpc>
                <a:spcPct val="80000"/>
              </a:lnSpc>
            </a:pPr>
            <a:r>
              <a:rPr lang="es-ES" sz="1400" smtClean="0"/>
              <a:t>Da un paso hacia el trabajo y aléjate un paso de las excusas</a:t>
            </a:r>
          </a:p>
          <a:p>
            <a:pPr eaLnBrk="1" hangingPunct="1">
              <a:lnSpc>
                <a:spcPct val="80000"/>
              </a:lnSpc>
            </a:pPr>
            <a:r>
              <a:rPr lang="es-ES" sz="1400" smtClean="0"/>
              <a:t>Te ofrezco ayuda. Tú, ¿qué me ofreces a mí?(atención, ayuda, confianza: reprocidad)</a:t>
            </a:r>
          </a:p>
          <a:p>
            <a:pPr eaLnBrk="1" hangingPunct="1">
              <a:lnSpc>
                <a:spcPct val="80000"/>
              </a:lnSpc>
            </a:pPr>
            <a:r>
              <a:rPr lang="es-ES" sz="1400" smtClean="0"/>
              <a:t>Nos vemos en una semana</a:t>
            </a:r>
          </a:p>
          <a:p>
            <a:pPr eaLnBrk="1" hangingPunct="1">
              <a:lnSpc>
                <a:spcPct val="80000"/>
              </a:lnSpc>
            </a:pPr>
            <a:r>
              <a:rPr lang="es-ES" sz="1400" smtClean="0"/>
              <a:t>Libro de incidencias</a:t>
            </a:r>
          </a:p>
          <a:p>
            <a:pPr eaLnBrk="1" hangingPunct="1">
              <a:lnSpc>
                <a:spcPct val="80000"/>
              </a:lnSpc>
            </a:pPr>
            <a:endParaRPr lang="es-ES" sz="1400" smtClean="0"/>
          </a:p>
          <a:p>
            <a:pPr eaLnBrk="1" hangingPunct="1">
              <a:lnSpc>
                <a:spcPct val="80000"/>
              </a:lnSpc>
            </a:pPr>
            <a:endParaRPr lang="es-ES" sz="1400" smtClean="0"/>
          </a:p>
          <a:p>
            <a:pPr eaLnBrk="1" hangingPunct="1">
              <a:lnSpc>
                <a:spcPct val="80000"/>
              </a:lnSpc>
            </a:pPr>
            <a:endParaRPr lang="es-ES" sz="190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eaLnBrk="1" hangingPunct="1"/>
            <a:r>
              <a:rPr lang="es-ES" smtClean="0">
                <a:ln>
                  <a:noFill/>
                </a:ln>
                <a:effectLst/>
              </a:rPr>
              <a:t>Compromisos</a:t>
            </a:r>
          </a:p>
        </p:txBody>
      </p:sp>
      <p:sp>
        <p:nvSpPr>
          <p:cNvPr id="33794" name="Rectangle 3"/>
          <p:cNvSpPr>
            <a:spLocks noGrp="1"/>
          </p:cNvSpPr>
          <p:nvPr>
            <p:ph type="body" idx="4294967295"/>
          </p:nvPr>
        </p:nvSpPr>
        <p:spPr/>
        <p:txBody>
          <a:bodyPr/>
          <a:lstStyle/>
          <a:p>
            <a:pPr eaLnBrk="1" hangingPunct="1">
              <a:lnSpc>
                <a:spcPct val="80000"/>
              </a:lnSpc>
            </a:pPr>
            <a:r>
              <a:rPr lang="es-ES" sz="2400" smtClean="0"/>
              <a:t>La fuerza de voluntad suele estar bastante mermada en alumnos con dificultades de rendimiento o conducta. Mediante la ejercitación habitual de compromisos puede ser fortalecida. </a:t>
            </a:r>
          </a:p>
          <a:p>
            <a:pPr eaLnBrk="1" hangingPunct="1">
              <a:lnSpc>
                <a:spcPct val="80000"/>
              </a:lnSpc>
              <a:buFont typeface="Wingdings 2" pitchFamily="18" charset="2"/>
              <a:buNone/>
            </a:pPr>
            <a:endParaRPr lang="es-ES" sz="2400" smtClean="0"/>
          </a:p>
          <a:p>
            <a:pPr eaLnBrk="1" hangingPunct="1">
              <a:lnSpc>
                <a:spcPct val="80000"/>
              </a:lnSpc>
            </a:pPr>
            <a:r>
              <a:rPr lang="es-ES" sz="2400" smtClean="0"/>
              <a:t>Los compromisos deben ser: de fácil seguimiento sin suponer una carga excesiva para el profesorado, solicitados por el alumno para evitar una sanción, han de reforzarse los logros obtenidos, si hay algún fallo parcial, se debe animar a perseverar y, si por el contrario se detecta una actitud negativa, se debe pasar a medidas sancionadoras.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eaLnBrk="1" hangingPunct="1"/>
            <a:r>
              <a:rPr lang="es-ES" smtClean="0">
                <a:ln>
                  <a:noFill/>
                </a:ln>
                <a:effectLst/>
              </a:rPr>
              <a:t>Cómo ponerlo en práctica</a:t>
            </a:r>
          </a:p>
        </p:txBody>
      </p:sp>
      <p:sp>
        <p:nvSpPr>
          <p:cNvPr id="34818" name="Rectangle 3"/>
          <p:cNvSpPr>
            <a:spLocks noGrp="1"/>
          </p:cNvSpPr>
          <p:nvPr>
            <p:ph type="body" idx="4294967295"/>
          </p:nvPr>
        </p:nvSpPr>
        <p:spPr/>
        <p:txBody>
          <a:bodyPr/>
          <a:lstStyle/>
          <a:p>
            <a:pPr eaLnBrk="1" hangingPunct="1">
              <a:lnSpc>
                <a:spcPct val="90000"/>
              </a:lnSpc>
            </a:pPr>
            <a:r>
              <a:rPr lang="es-ES" sz="1800" smtClean="0"/>
              <a:t>Compromiso verbal: pedir soluciones</a:t>
            </a:r>
          </a:p>
          <a:p>
            <a:pPr eaLnBrk="1" hangingPunct="1">
              <a:lnSpc>
                <a:spcPct val="90000"/>
              </a:lnSpc>
            </a:pPr>
            <a:r>
              <a:rPr lang="es-ES" sz="1800" smtClean="0"/>
              <a:t>Cambiar verbos: lo que hice hoy… lo que haré mañana</a:t>
            </a:r>
          </a:p>
          <a:p>
            <a:pPr eaLnBrk="1" hangingPunct="1">
              <a:lnSpc>
                <a:spcPct val="90000"/>
              </a:lnSpc>
            </a:pPr>
            <a:r>
              <a:rPr lang="es-ES" sz="1800" smtClean="0"/>
              <a:t>La próxima vez…</a:t>
            </a:r>
          </a:p>
          <a:p>
            <a:pPr eaLnBrk="1" hangingPunct="1">
              <a:lnSpc>
                <a:spcPct val="90000"/>
              </a:lnSpc>
            </a:pPr>
            <a:r>
              <a:rPr lang="es-ES" sz="1800" smtClean="0"/>
              <a:t>Una semana para cambiar</a:t>
            </a:r>
          </a:p>
          <a:p>
            <a:pPr eaLnBrk="1" hangingPunct="1">
              <a:lnSpc>
                <a:spcPct val="90000"/>
              </a:lnSpc>
            </a:pPr>
            <a:r>
              <a:rPr lang="es-ES" sz="1800" smtClean="0"/>
              <a:t>Tabla de retos y logros</a:t>
            </a:r>
          </a:p>
          <a:p>
            <a:pPr eaLnBrk="1" hangingPunct="1">
              <a:lnSpc>
                <a:spcPct val="90000"/>
              </a:lnSpc>
            </a:pPr>
            <a:r>
              <a:rPr lang="es-ES" sz="1800" smtClean="0"/>
              <a:t>Diario del alumno revisado por los padres</a:t>
            </a:r>
          </a:p>
          <a:p>
            <a:pPr eaLnBrk="1" hangingPunct="1">
              <a:lnSpc>
                <a:spcPct val="90000"/>
              </a:lnSpc>
            </a:pPr>
            <a:r>
              <a:rPr lang="es-ES" sz="1800" smtClean="0"/>
              <a:t>Congelación de medidas: aplazamiento</a:t>
            </a:r>
          </a:p>
          <a:p>
            <a:pPr eaLnBrk="1" hangingPunct="1">
              <a:lnSpc>
                <a:spcPct val="90000"/>
              </a:lnSpc>
            </a:pPr>
            <a:r>
              <a:rPr lang="es-ES" sz="1800" smtClean="0"/>
              <a:t>Contrato de conducta o trabajo</a:t>
            </a:r>
          </a:p>
          <a:p>
            <a:pPr eaLnBrk="1" hangingPunct="1">
              <a:lnSpc>
                <a:spcPct val="90000"/>
              </a:lnSpc>
            </a:pPr>
            <a:r>
              <a:rPr lang="es-ES" sz="1800" smtClean="0"/>
              <a:t>Compromiso público ante el grupo</a:t>
            </a:r>
          </a:p>
          <a:p>
            <a:pPr eaLnBrk="1" hangingPunct="1">
              <a:lnSpc>
                <a:spcPct val="90000"/>
              </a:lnSpc>
            </a:pPr>
            <a:r>
              <a:rPr lang="es-ES" sz="1800" smtClean="0"/>
              <a:t>Asamblea de clase: los compromisos colectivos</a:t>
            </a:r>
          </a:p>
          <a:p>
            <a:pPr eaLnBrk="1" hangingPunct="1">
              <a:lnSpc>
                <a:spcPct val="90000"/>
              </a:lnSpc>
            </a:pPr>
            <a:r>
              <a:rPr lang="es-ES" sz="1800" smtClean="0"/>
              <a:t>Moldeado</a:t>
            </a:r>
          </a:p>
          <a:p>
            <a:pPr eaLnBrk="1" hangingPunct="1">
              <a:lnSpc>
                <a:spcPct val="90000"/>
              </a:lnSpc>
            </a:pPr>
            <a:r>
              <a:rPr lang="es-ES" sz="1800" smtClean="0"/>
              <a:t>¿En qué quieres colaborar?</a:t>
            </a:r>
          </a:p>
          <a:p>
            <a:pPr eaLnBrk="1" hangingPunct="1">
              <a:lnSpc>
                <a:spcPct val="90000"/>
              </a:lnSpc>
            </a:pPr>
            <a:r>
              <a:rPr lang="es-ES" sz="1800" smtClean="0"/>
              <a:t>Observador neutral </a:t>
            </a:r>
          </a:p>
          <a:p>
            <a:pPr eaLnBrk="1" hangingPunct="1">
              <a:lnSpc>
                <a:spcPct val="90000"/>
              </a:lnSpc>
            </a:pPr>
            <a:r>
              <a:rPr lang="es-ES" sz="1800" smtClean="0"/>
              <a:t>Compromiso sobre el pupitre</a:t>
            </a:r>
          </a:p>
          <a:p>
            <a:pPr eaLnBrk="1" hangingPunct="1">
              <a:lnSpc>
                <a:spcPct val="90000"/>
              </a:lnSpc>
            </a:pPr>
            <a:endParaRPr lang="es-ES" sz="180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3"/>
          <p:cNvSpPr>
            <a:spLocks noGrp="1"/>
          </p:cNvSpPr>
          <p:nvPr>
            <p:ph type="body" idx="4294967295"/>
          </p:nvPr>
        </p:nvSpPr>
        <p:spPr/>
        <p:txBody>
          <a:bodyPr/>
          <a:lstStyle/>
          <a:p>
            <a:pPr eaLnBrk="1" hangingPunct="1"/>
            <a:r>
              <a:rPr lang="es-ES" sz="2000" smtClean="0"/>
              <a:t>Borrado de quejas</a:t>
            </a:r>
          </a:p>
          <a:p>
            <a:pPr eaLnBrk="1" hangingPunct="1"/>
            <a:r>
              <a:rPr lang="es-ES" sz="2000" smtClean="0"/>
              <a:t>Conseguir la firma de…</a:t>
            </a:r>
          </a:p>
          <a:p>
            <a:pPr eaLnBrk="1" hangingPunct="1"/>
            <a:r>
              <a:rPr lang="es-ES" sz="2000" smtClean="0"/>
              <a:t>Pacto con un subgrupo negativo</a:t>
            </a:r>
          </a:p>
          <a:p>
            <a:pPr eaLnBrk="1" hangingPunct="1"/>
            <a:r>
              <a:rPr lang="es-ES" sz="2000" smtClean="0"/>
              <a:t>Tutor de conducta</a:t>
            </a:r>
          </a:p>
          <a:p>
            <a:pPr eaLnBrk="1" hangingPunct="1"/>
            <a:r>
              <a:rPr lang="es-ES" sz="2000" smtClean="0"/>
              <a:t>Felicitación anunciada</a:t>
            </a:r>
          </a:p>
          <a:p>
            <a:pPr eaLnBrk="1" hangingPunct="1"/>
            <a:r>
              <a:rPr lang="es-ES" sz="2000" smtClean="0"/>
              <a:t>Tiempo libre</a:t>
            </a:r>
          </a:p>
          <a:p>
            <a:pPr eaLnBrk="1" hangingPunct="1"/>
            <a:r>
              <a:rPr lang="es-ES" sz="2000" smtClean="0"/>
              <a:t>La clase ayuda a …</a:t>
            </a:r>
          </a:p>
          <a:p>
            <a:pPr eaLnBrk="1" hangingPunct="1"/>
            <a:r>
              <a:rPr lang="es-ES" sz="2000" smtClean="0"/>
              <a:t>Mediación</a:t>
            </a:r>
          </a:p>
          <a:p>
            <a:pPr eaLnBrk="1" hangingPunct="1"/>
            <a:r>
              <a:rPr lang="es-ES" sz="2000" smtClean="0"/>
              <a:t>Autoevaluación del alumno</a:t>
            </a:r>
          </a:p>
          <a:p>
            <a:pPr eaLnBrk="1" hangingPunct="1"/>
            <a:r>
              <a:rPr lang="es-ES" sz="2000" smtClean="0"/>
              <a:t>Nota de comportamiento para alumnos conflictivos</a:t>
            </a:r>
          </a:p>
          <a:p>
            <a:pPr eaLnBrk="1" hangingPunct="1"/>
            <a:r>
              <a:rPr lang="es-ES" sz="2000" smtClean="0"/>
              <a:t>Ven todos los días a verme</a:t>
            </a:r>
          </a:p>
          <a:p>
            <a:pPr eaLnBrk="1" hangingPunct="1"/>
            <a:endParaRPr lang="es-ES"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eaLnBrk="1" hangingPunct="1"/>
            <a:r>
              <a:rPr lang="es-ES" smtClean="0">
                <a:ln>
                  <a:noFill/>
                </a:ln>
                <a:effectLst/>
              </a:rPr>
              <a:t>Sanciones</a:t>
            </a:r>
          </a:p>
        </p:txBody>
      </p:sp>
      <p:sp>
        <p:nvSpPr>
          <p:cNvPr id="36866" name="Rectangle 3"/>
          <p:cNvSpPr>
            <a:spLocks noGrp="1"/>
          </p:cNvSpPr>
          <p:nvPr>
            <p:ph type="body" idx="4294967295"/>
          </p:nvPr>
        </p:nvSpPr>
        <p:spPr/>
        <p:txBody>
          <a:bodyPr/>
          <a:lstStyle/>
          <a:p>
            <a:pPr marL="465138" indent="-400050" eaLnBrk="1" hangingPunct="1">
              <a:lnSpc>
                <a:spcPct val="90000"/>
              </a:lnSpc>
            </a:pPr>
            <a:r>
              <a:rPr lang="es-ES" sz="2000" smtClean="0"/>
              <a:t>Aplicar cuando no se han cumplido los límites y no se han asumido los compromisos. </a:t>
            </a:r>
          </a:p>
          <a:p>
            <a:pPr marL="465138" indent="-400050" eaLnBrk="1" hangingPunct="1">
              <a:lnSpc>
                <a:spcPct val="90000"/>
              </a:lnSpc>
            </a:pPr>
            <a:r>
              <a:rPr lang="es-ES" sz="2000" smtClean="0"/>
              <a:t>Educan la madurez y responsabilidad evitando la impunidad. </a:t>
            </a:r>
          </a:p>
          <a:p>
            <a:pPr marL="465138" indent="-400050" eaLnBrk="1" hangingPunct="1">
              <a:lnSpc>
                <a:spcPct val="90000"/>
              </a:lnSpc>
            </a:pPr>
            <a:r>
              <a:rPr lang="es-ES" sz="2000" smtClean="0"/>
              <a:t>Deben tener un carácter formativo y firme, con intención de ayuda y no como una reacción vengativa. </a:t>
            </a:r>
          </a:p>
          <a:p>
            <a:pPr marL="465138" indent="-400050" eaLnBrk="1" hangingPunct="1">
              <a:lnSpc>
                <a:spcPct val="90000"/>
              </a:lnSpc>
            </a:pPr>
            <a:r>
              <a:rPr lang="es-ES" sz="2000" smtClean="0"/>
              <a:t>Detenerlas cuando el alumno/a muestra una actitud fiable de cambio. </a:t>
            </a:r>
          </a:p>
          <a:p>
            <a:pPr marL="465138" indent="-400050" eaLnBrk="1" hangingPunct="1">
              <a:lnSpc>
                <a:spcPct val="90000"/>
              </a:lnSpc>
            </a:pPr>
            <a:r>
              <a:rPr lang="es-ES" sz="2000" smtClean="0"/>
              <a:t>Son el último recurso, pues tienen efectos negativos (encubren momentáneamente, deterioran las relaciones, habituación del alumno)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3"/>
          <p:cNvSpPr>
            <a:spLocks noGrp="1"/>
          </p:cNvSpPr>
          <p:nvPr>
            <p:ph type="body" idx="4294967295"/>
          </p:nvPr>
        </p:nvSpPr>
        <p:spPr/>
        <p:txBody>
          <a:bodyPr/>
          <a:lstStyle/>
          <a:p>
            <a:pPr eaLnBrk="1" hangingPunct="1"/>
            <a:r>
              <a:rPr lang="es-ES" sz="2000" smtClean="0"/>
              <a:t>Limitarlas a: </a:t>
            </a:r>
          </a:p>
          <a:p>
            <a:pPr eaLnBrk="1" hangingPunct="1">
              <a:buFont typeface="Wingdings 2" pitchFamily="18" charset="2"/>
              <a:buAutoNum type="arabicPeriod"/>
            </a:pPr>
            <a:r>
              <a:rPr lang="es-ES" sz="2000" smtClean="0"/>
              <a:t>Acciones que deben ser atajadas rápidamente por violencia, peligrosidad.</a:t>
            </a:r>
          </a:p>
          <a:p>
            <a:pPr eaLnBrk="1" hangingPunct="1">
              <a:buFont typeface="Wingdings 2" pitchFamily="18" charset="2"/>
              <a:buAutoNum type="arabicPeriod"/>
            </a:pPr>
            <a:r>
              <a:rPr lang="es-ES" sz="2000" smtClean="0"/>
              <a:t>Conductas que obstaculizan la convivencia y el rendimiento de los demás.</a:t>
            </a:r>
          </a:p>
          <a:p>
            <a:pPr eaLnBrk="1" hangingPunct="1">
              <a:buFont typeface="Wingdings 2" pitchFamily="18" charset="2"/>
              <a:buAutoNum type="arabicPeriod"/>
            </a:pPr>
            <a:r>
              <a:rPr lang="es-ES" sz="2000" smtClean="0"/>
              <a:t>Cuando se han intentado otro tipo de medidas no punitivas y no han funcionado. </a:t>
            </a:r>
          </a:p>
          <a:p>
            <a:pPr eaLnBrk="1" hangingPunct="1">
              <a:buFont typeface="Wingdings 2" pitchFamily="18" charset="2"/>
              <a:buNone/>
            </a:pPr>
            <a:endParaRPr lang="es-ES" sz="2000" smtClean="0"/>
          </a:p>
          <a:p>
            <a:pPr eaLnBrk="1" hangingPunct="1"/>
            <a:r>
              <a:rPr lang="es-ES" sz="2000" smtClean="0"/>
              <a:t>El castigo deben ser: avisado previamente, inmediato, disuasorio, consistente, mínimo pero suficiente, razonado y acompañado de refuerzo de conductas alternativas, y formativo.  </a:t>
            </a:r>
          </a:p>
          <a:p>
            <a:pPr eaLnBrk="1" hangingPunct="1"/>
            <a:endParaRPr lang="es-ES" sz="200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eaLnBrk="1" hangingPunct="1"/>
            <a:r>
              <a:rPr lang="es-ES" smtClean="0">
                <a:ln>
                  <a:noFill/>
                </a:ln>
                <a:effectLst/>
              </a:rPr>
              <a:t>Cómo ponerlo en práctica</a:t>
            </a:r>
          </a:p>
        </p:txBody>
      </p:sp>
      <p:sp>
        <p:nvSpPr>
          <p:cNvPr id="38914" name="Rectangle 3"/>
          <p:cNvSpPr>
            <a:spLocks noGrp="1"/>
          </p:cNvSpPr>
          <p:nvPr>
            <p:ph type="body" idx="4294967295"/>
          </p:nvPr>
        </p:nvSpPr>
        <p:spPr/>
        <p:txBody>
          <a:bodyPr/>
          <a:lstStyle/>
          <a:p>
            <a:pPr eaLnBrk="1" hangingPunct="1"/>
            <a:r>
              <a:rPr lang="es-ES" sz="1800" smtClean="0"/>
              <a:t>Aislamiento interno</a:t>
            </a:r>
          </a:p>
          <a:p>
            <a:pPr eaLnBrk="1" hangingPunct="1"/>
            <a:r>
              <a:rPr lang="es-ES" sz="1800" smtClean="0"/>
              <a:t>Aislamiento temporal en sala con tareas</a:t>
            </a:r>
          </a:p>
          <a:p>
            <a:pPr eaLnBrk="1" hangingPunct="1"/>
            <a:r>
              <a:rPr lang="es-ES" sz="1800" smtClean="0"/>
              <a:t>Desplazamiento con tareas a una clase de edad muy distante</a:t>
            </a:r>
          </a:p>
          <a:p>
            <a:pPr eaLnBrk="1" hangingPunct="1"/>
            <a:r>
              <a:rPr lang="es-ES" sz="1800" smtClean="0"/>
              <a:t>Hora suplementaria para realizar tareas a petición de los padres</a:t>
            </a:r>
          </a:p>
          <a:p>
            <a:pPr eaLnBrk="1" hangingPunct="1"/>
            <a:r>
              <a:rPr lang="es-ES" sz="1800" smtClean="0"/>
              <a:t>Exclusión de duración condicionada a la realización de tareas </a:t>
            </a:r>
          </a:p>
          <a:p>
            <a:pPr eaLnBrk="1" hangingPunct="1"/>
            <a:r>
              <a:rPr lang="es-ES" sz="1800" smtClean="0"/>
              <a:t>La sombra: el alumno acompaña al profesor a todas las clases</a:t>
            </a:r>
          </a:p>
          <a:p>
            <a:pPr eaLnBrk="1" hangingPunct="1"/>
            <a:r>
              <a:rPr lang="es-ES" sz="1800" smtClean="0"/>
              <a:t>Exclusión temporal del centro con incorporación a un aula externa</a:t>
            </a:r>
          </a:p>
          <a:p>
            <a:pPr eaLnBrk="1" hangingPunct="1"/>
            <a:r>
              <a:rPr lang="es-ES" sz="1800" smtClean="0"/>
              <a:t>Cambio de grupo</a:t>
            </a:r>
          </a:p>
          <a:p>
            <a:pPr eaLnBrk="1" hangingPunct="1"/>
            <a:r>
              <a:rPr lang="es-ES" sz="1800" smtClean="0"/>
              <a:t>Exclusión de algunas clases con tarea</a:t>
            </a:r>
          </a:p>
          <a:p>
            <a:pPr eaLnBrk="1" hangingPunct="1"/>
            <a:r>
              <a:rPr lang="es-ES" sz="1800" smtClean="0"/>
              <a:t>Recreo controlado: cerca, en un lugar visible</a:t>
            </a:r>
          </a:p>
          <a:p>
            <a:pPr eaLnBrk="1" hangingPunct="1"/>
            <a:r>
              <a:rPr lang="es-ES" sz="1800" smtClean="0"/>
              <a:t>Tareas fuera del horario con acompañamiento de padres</a:t>
            </a:r>
          </a:p>
          <a:p>
            <a:pPr eaLnBrk="1" hangingPunct="1"/>
            <a:endParaRPr lang="es-ES" sz="180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eaLnBrk="1" hangingPunct="1"/>
            <a:r>
              <a:rPr lang="es-ES" smtClean="0">
                <a:ln>
                  <a:noFill/>
                </a:ln>
                <a:effectLst/>
              </a:rPr>
              <a:t>   Autocontrol</a:t>
            </a:r>
          </a:p>
        </p:txBody>
      </p:sp>
      <p:sp>
        <p:nvSpPr>
          <p:cNvPr id="39938" name="Rectangle 3"/>
          <p:cNvSpPr>
            <a:spLocks noGrp="1"/>
          </p:cNvSpPr>
          <p:nvPr>
            <p:ph type="body" idx="4294967295"/>
          </p:nvPr>
        </p:nvSpPr>
        <p:spPr/>
        <p:txBody>
          <a:bodyPr/>
          <a:lstStyle/>
          <a:p>
            <a:pPr eaLnBrk="1" hangingPunct="1"/>
            <a:r>
              <a:rPr lang="es-ES" smtClean="0"/>
              <a:t>Habilidad intrapersonal asociada a la madurez y al desarrollo de la personalidad. </a:t>
            </a:r>
          </a:p>
          <a:p>
            <a:pPr eaLnBrk="1" hangingPunct="1"/>
            <a:r>
              <a:rPr lang="es-ES" smtClean="0"/>
              <a:t>Ganan independecia. </a:t>
            </a:r>
          </a:p>
          <a:p>
            <a:pPr eaLnBrk="1" hangingPunct="1"/>
            <a:r>
              <a:rPr lang="es-ES" smtClean="0"/>
              <a:t>Ahorro en tareas de control por parte del profesor.</a:t>
            </a:r>
          </a:p>
          <a:p>
            <a:pPr eaLnBrk="1" hangingPunct="1"/>
            <a:r>
              <a:rPr lang="es-ES" smtClean="0"/>
              <a:t>Evita la aparición de conflictos.</a:t>
            </a:r>
          </a:p>
          <a:p>
            <a:pPr eaLnBrk="1" hangingPunct="1"/>
            <a:endParaRPr lang="es-ES"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eaLnBrk="1" hangingPunct="1"/>
            <a:endParaRPr lang="es-ES" smtClean="0">
              <a:ln>
                <a:noFill/>
              </a:ln>
              <a:effectLst/>
            </a:endParaRPr>
          </a:p>
        </p:txBody>
      </p:sp>
      <p:sp>
        <p:nvSpPr>
          <p:cNvPr id="40962" name="Rectangle 3"/>
          <p:cNvSpPr>
            <a:spLocks noGrp="1"/>
          </p:cNvSpPr>
          <p:nvPr>
            <p:ph type="body" idx="4294967295"/>
          </p:nvPr>
        </p:nvSpPr>
        <p:spPr/>
        <p:txBody>
          <a:bodyPr/>
          <a:lstStyle/>
          <a:p>
            <a:pPr eaLnBrk="1" hangingPunct="1"/>
            <a:endParaRPr lang="es-E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algn="ctr" eaLnBrk="1" fontAlgn="auto" hangingPunct="1">
              <a:spcAft>
                <a:spcPts val="0"/>
              </a:spcAft>
              <a:defRPr/>
            </a:pPr>
            <a:r>
              <a:rPr lang="es-ES" dirty="0" smtClean="0">
                <a:solidFill>
                  <a:schemeClr val="accent1">
                    <a:tint val="83000"/>
                    <a:satMod val="150000"/>
                  </a:schemeClr>
                </a:solidFill>
              </a:rPr>
              <a:t>Tipología de conflictos escolares</a:t>
            </a:r>
            <a:endParaRPr lang="es-ES" dirty="0">
              <a:solidFill>
                <a:schemeClr val="accent1">
                  <a:tint val="83000"/>
                  <a:satMod val="150000"/>
                </a:schemeClr>
              </a:solidFill>
            </a:endParaRPr>
          </a:p>
        </p:txBody>
      </p:sp>
      <p:sp>
        <p:nvSpPr>
          <p:cNvPr id="3" name="2 Marcador de contenido"/>
          <p:cNvSpPr>
            <a:spLocks noGrp="1"/>
          </p:cNvSpPr>
          <p:nvPr>
            <p:ph idx="1"/>
          </p:nvPr>
        </p:nvSpPr>
        <p:spPr>
          <a:xfrm>
            <a:off x="457200" y="1882775"/>
            <a:ext cx="8435975" cy="4714875"/>
          </a:xfrm>
        </p:spPr>
        <p:txBody>
          <a:bodyPr>
            <a:normAutofit fontScale="70000" lnSpcReduction="20000"/>
          </a:bodyPr>
          <a:lstStyle/>
          <a:p>
            <a:pPr marL="448056" indent="-384048" eaLnBrk="1" fontAlgn="auto" hangingPunct="1">
              <a:spcAft>
                <a:spcPts val="0"/>
              </a:spcAft>
              <a:buFont typeface="Wingdings 2"/>
              <a:buChar char=""/>
              <a:defRPr/>
            </a:pPr>
            <a:r>
              <a:rPr lang="es-ES" dirty="0" smtClean="0"/>
              <a:t>Agresión verbal ( insultos )</a:t>
            </a:r>
          </a:p>
          <a:p>
            <a:pPr marL="448056" indent="-384048" eaLnBrk="1" fontAlgn="auto" hangingPunct="1">
              <a:spcAft>
                <a:spcPts val="0"/>
              </a:spcAft>
              <a:buFont typeface="Wingdings 2"/>
              <a:buChar char=""/>
              <a:defRPr/>
            </a:pPr>
            <a:r>
              <a:rPr lang="es-ES" dirty="0" smtClean="0"/>
              <a:t>Agresión física directa ( pegar, empujar )</a:t>
            </a:r>
          </a:p>
          <a:p>
            <a:pPr marL="448056" indent="-384048" eaLnBrk="1" fontAlgn="auto" hangingPunct="1">
              <a:spcAft>
                <a:spcPts val="0"/>
              </a:spcAft>
              <a:buFont typeface="Wingdings 2"/>
              <a:buChar char=""/>
              <a:defRPr/>
            </a:pPr>
            <a:r>
              <a:rPr lang="es-ES" dirty="0" smtClean="0"/>
              <a:t>Exclusión ( por ignorar o rechazar )</a:t>
            </a:r>
          </a:p>
          <a:p>
            <a:pPr marL="448056" indent="-384048" eaLnBrk="1" fontAlgn="auto" hangingPunct="1">
              <a:spcAft>
                <a:spcPts val="0"/>
              </a:spcAft>
              <a:buFont typeface="Wingdings 2"/>
              <a:buChar char=""/>
              <a:defRPr/>
            </a:pPr>
            <a:r>
              <a:rPr lang="es-ES" dirty="0" smtClean="0"/>
              <a:t>Amenazas para conseguir algo</a:t>
            </a:r>
          </a:p>
          <a:p>
            <a:pPr marL="448056" indent="-384048" eaLnBrk="1" fontAlgn="auto" hangingPunct="1">
              <a:spcAft>
                <a:spcPts val="0"/>
              </a:spcAft>
              <a:buFont typeface="Wingdings 2"/>
              <a:buChar char=""/>
              <a:defRPr/>
            </a:pPr>
            <a:r>
              <a:rPr lang="es-ES" dirty="0" smtClean="0"/>
              <a:t>Agresión física indirecta ( robar, esconder )</a:t>
            </a:r>
          </a:p>
          <a:p>
            <a:pPr marL="448056" indent="-384048" eaLnBrk="1" fontAlgn="auto" hangingPunct="1">
              <a:spcAft>
                <a:spcPts val="0"/>
              </a:spcAft>
              <a:buFont typeface="Wingdings 2"/>
              <a:buChar char=""/>
              <a:defRPr/>
            </a:pPr>
            <a:r>
              <a:rPr lang="es-ES" dirty="0" smtClean="0"/>
              <a:t>Indisciplina ( incumplimiento de normas )</a:t>
            </a:r>
          </a:p>
          <a:p>
            <a:pPr marL="448056" indent="-384048" eaLnBrk="1" fontAlgn="auto" hangingPunct="1">
              <a:spcAft>
                <a:spcPts val="0"/>
              </a:spcAft>
              <a:buFont typeface="Wingdings 2"/>
              <a:buChar char=""/>
              <a:defRPr/>
            </a:pPr>
            <a:r>
              <a:rPr lang="es-ES" dirty="0" smtClean="0"/>
              <a:t>Falta de respeto y consideración personal ( miradas ,  gestos, falta de cortesía )</a:t>
            </a:r>
          </a:p>
          <a:p>
            <a:pPr marL="448056" indent="-384048" eaLnBrk="1" fontAlgn="auto" hangingPunct="1">
              <a:spcAft>
                <a:spcPts val="0"/>
              </a:spcAft>
              <a:buFont typeface="Wingdings 2"/>
              <a:buChar char=""/>
              <a:defRPr/>
            </a:pPr>
            <a:r>
              <a:rPr lang="es-ES" dirty="0" smtClean="0"/>
              <a:t>Disrupción en las aulas ( no dejar dar clase )</a:t>
            </a:r>
          </a:p>
          <a:p>
            <a:pPr marL="448056" indent="-384048" eaLnBrk="1" fontAlgn="auto" hangingPunct="1">
              <a:spcAft>
                <a:spcPts val="0"/>
              </a:spcAft>
              <a:buFont typeface="Wingdings 2"/>
              <a:buChar char=""/>
              <a:defRPr/>
            </a:pPr>
            <a:r>
              <a:rPr lang="es-ES" dirty="0" smtClean="0"/>
              <a:t>Absentismo </a:t>
            </a:r>
          </a:p>
          <a:p>
            <a:pPr marL="448056" indent="-384048" eaLnBrk="1" fontAlgn="auto" hangingPunct="1">
              <a:spcAft>
                <a:spcPts val="0"/>
              </a:spcAft>
              <a:buFont typeface="Wingdings 2"/>
              <a:buChar char=""/>
              <a:defRPr/>
            </a:pPr>
            <a:r>
              <a:rPr lang="es-ES" dirty="0" smtClean="0"/>
              <a:t>Atentados contra la salud ( drogas u otros )</a:t>
            </a:r>
          </a:p>
          <a:p>
            <a:pPr marL="448056" indent="-384048" eaLnBrk="1" fontAlgn="auto" hangingPunct="1">
              <a:spcAft>
                <a:spcPts val="0"/>
              </a:spcAft>
              <a:buFont typeface="Wingdings 2"/>
              <a:buChar char=""/>
              <a:defRPr/>
            </a:pPr>
            <a:r>
              <a:rPr lang="es-ES" dirty="0" smtClean="0"/>
              <a:t>Agresión física con armas u otros objetos</a:t>
            </a:r>
          </a:p>
          <a:p>
            <a:pPr marL="448056" indent="-384048" eaLnBrk="1" fontAlgn="auto" hangingPunct="1">
              <a:spcAft>
                <a:spcPts val="0"/>
              </a:spcAft>
              <a:buFont typeface="Wingdings 2"/>
              <a:buChar char=""/>
              <a:defRPr/>
            </a:pPr>
            <a:r>
              <a:rPr lang="es-ES" dirty="0" smtClean="0"/>
              <a:t>Actos de vandalismo ( destrozo de objetos, materiales, prendas )</a:t>
            </a:r>
          </a:p>
          <a:p>
            <a:pPr marL="448056" indent="-384048" eaLnBrk="1" fontAlgn="auto" hangingPunct="1">
              <a:spcAft>
                <a:spcPts val="0"/>
              </a:spcAft>
              <a:buFont typeface="Wingdings 2"/>
              <a:buChar char=""/>
              <a:defRPr/>
            </a:pPr>
            <a:r>
              <a:rPr lang="es-ES" dirty="0" smtClean="0"/>
              <a:t>Acoso sexual</a:t>
            </a:r>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399032"/>
          </a:xfrm>
        </p:spPr>
        <p:txBody>
          <a:bodyPr/>
          <a:lstStyle/>
          <a:p>
            <a:pPr marL="484632" algn="ctr" eaLnBrk="1" fontAlgn="auto" hangingPunct="1">
              <a:spcAft>
                <a:spcPts val="0"/>
              </a:spcAft>
              <a:defRPr/>
            </a:pPr>
            <a:r>
              <a:rPr lang="es-ES" sz="3600" dirty="0" smtClean="0">
                <a:solidFill>
                  <a:schemeClr val="accent1">
                    <a:tint val="83000"/>
                    <a:satMod val="150000"/>
                  </a:schemeClr>
                </a:solidFill>
              </a:rPr>
              <a:t>Análisis de la convivencia en nuestro centro</a:t>
            </a:r>
            <a:endParaRPr lang="es-ES" sz="3600" dirty="0">
              <a:solidFill>
                <a:schemeClr val="accent1">
                  <a:tint val="83000"/>
                  <a:satMod val="150000"/>
                </a:schemeClr>
              </a:solidFill>
            </a:endParaRPr>
          </a:p>
        </p:txBody>
      </p:sp>
      <p:sp>
        <p:nvSpPr>
          <p:cNvPr id="16386" name="2 Marcador de contenido"/>
          <p:cNvSpPr>
            <a:spLocks noGrp="1"/>
          </p:cNvSpPr>
          <p:nvPr>
            <p:ph idx="1"/>
          </p:nvPr>
        </p:nvSpPr>
        <p:spPr>
          <a:xfrm>
            <a:off x="468313" y="1341438"/>
            <a:ext cx="8229600" cy="609600"/>
          </a:xfrm>
        </p:spPr>
        <p:txBody>
          <a:bodyPr/>
          <a:lstStyle/>
          <a:p>
            <a:pPr eaLnBrk="1" hangingPunct="1"/>
            <a:r>
              <a:rPr lang="es-ES" sz="2800" u="sng" smtClean="0"/>
              <a:t>Evaluamos conflictos</a:t>
            </a:r>
          </a:p>
        </p:txBody>
      </p:sp>
      <p:graphicFrame>
        <p:nvGraphicFramePr>
          <p:cNvPr id="4" name="3 Tabla"/>
          <p:cNvGraphicFramePr>
            <a:graphicFrameLocks noGrp="1"/>
          </p:cNvGraphicFramePr>
          <p:nvPr/>
        </p:nvGraphicFramePr>
        <p:xfrm>
          <a:off x="250825" y="1916113"/>
          <a:ext cx="8569325" cy="701675"/>
        </p:xfrm>
        <a:graphic>
          <a:graphicData uri="http://schemas.openxmlformats.org/drawingml/2006/table">
            <a:tbl>
              <a:tblPr firstRow="1" bandRow="1">
                <a:tableStyleId>{21E4AEA4-8DFA-4A89-87EB-49C32662AFE0}</a:tableStyleId>
              </a:tblPr>
              <a:tblGrid>
                <a:gridCol w="8568952"/>
              </a:tblGrid>
              <a:tr h="324036">
                <a:tc>
                  <a:txBody>
                    <a:bodyPr/>
                    <a:lstStyle/>
                    <a:p>
                      <a:r>
                        <a:rPr lang="es-ES" sz="1600" dirty="0" smtClean="0"/>
                        <a:t>Resume</a:t>
                      </a:r>
                      <a:r>
                        <a:rPr lang="es-ES" sz="1600" baseline="0" dirty="0" smtClean="0"/>
                        <a:t> en pocas palabras , como si fuera un titular de prensa , el conflicto</a:t>
                      </a:r>
                      <a:endParaRPr lang="es-ES" sz="1600" dirty="0"/>
                    </a:p>
                  </a:txBody>
                  <a:tcPr/>
                </a:tc>
              </a:tr>
              <a:tr h="324036">
                <a:tc>
                  <a:txBody>
                    <a:bodyPr/>
                    <a:lstStyle/>
                    <a:p>
                      <a:endParaRPr lang="es-ES" dirty="0"/>
                    </a:p>
                  </a:txBody>
                  <a:tcPr/>
                </a:tc>
              </a:tr>
            </a:tbl>
          </a:graphicData>
        </a:graphic>
      </p:graphicFrame>
      <p:graphicFrame>
        <p:nvGraphicFramePr>
          <p:cNvPr id="5" name="4 Tabla"/>
          <p:cNvGraphicFramePr>
            <a:graphicFrameLocks noGrp="1"/>
          </p:cNvGraphicFramePr>
          <p:nvPr/>
        </p:nvGraphicFramePr>
        <p:xfrm>
          <a:off x="827088" y="2897188"/>
          <a:ext cx="7704137" cy="3700462"/>
        </p:xfrm>
        <a:graphic>
          <a:graphicData uri="http://schemas.openxmlformats.org/drawingml/2006/table">
            <a:tbl>
              <a:tblPr firstRow="1" bandRow="1">
                <a:tableStyleId>{69CF1AB2-1976-4502-BF36-3FF5EA218861}</a:tableStyleId>
              </a:tblPr>
              <a:tblGrid>
                <a:gridCol w="3852428"/>
                <a:gridCol w="3852428"/>
              </a:tblGrid>
              <a:tr h="602292">
                <a:tc>
                  <a:txBody>
                    <a:bodyPr/>
                    <a:lstStyle/>
                    <a:p>
                      <a:r>
                        <a:rPr lang="es-ES" sz="1600" b="0" dirty="0" smtClean="0"/>
                        <a:t>PROTAGONISTAS</a:t>
                      </a:r>
                      <a:endParaRPr lang="es-ES" sz="1600" b="0" dirty="0"/>
                    </a:p>
                  </a:txBody>
                  <a:tcPr/>
                </a:tc>
                <a:tc>
                  <a:txBody>
                    <a:bodyPr/>
                    <a:lstStyle/>
                    <a:p>
                      <a:r>
                        <a:rPr lang="es-ES" sz="1600" b="0" dirty="0" smtClean="0"/>
                        <a:t>¿Quiénes son?</a:t>
                      </a:r>
                      <a:r>
                        <a:rPr lang="es-ES" sz="1600" b="0" baseline="0" dirty="0" smtClean="0"/>
                        <a:t> ¿Interviene alguien más?</a:t>
                      </a:r>
                    </a:p>
                  </a:txBody>
                  <a:tcPr/>
                </a:tc>
              </a:tr>
              <a:tr h="602292">
                <a:tc>
                  <a:txBody>
                    <a:bodyPr/>
                    <a:lstStyle/>
                    <a:p>
                      <a:r>
                        <a:rPr lang="es-ES" sz="1600" dirty="0" smtClean="0"/>
                        <a:t>POSICIONES</a:t>
                      </a:r>
                      <a:endParaRPr lang="es-ES" sz="1600" dirty="0"/>
                    </a:p>
                  </a:txBody>
                  <a:tcPr/>
                </a:tc>
                <a:tc>
                  <a:txBody>
                    <a:bodyPr/>
                    <a:lstStyle/>
                    <a:p>
                      <a:r>
                        <a:rPr lang="es-ES" sz="1600" dirty="0" smtClean="0"/>
                        <a:t>¿Qué reclama o intenta imponer cada parte?</a:t>
                      </a:r>
                      <a:endParaRPr lang="es-ES" sz="1600" dirty="0"/>
                    </a:p>
                  </a:txBody>
                  <a:tcPr/>
                </a:tc>
              </a:tr>
              <a:tr h="602292">
                <a:tc>
                  <a:txBody>
                    <a:bodyPr/>
                    <a:lstStyle/>
                    <a:p>
                      <a:r>
                        <a:rPr lang="es-ES" sz="1600" dirty="0" smtClean="0"/>
                        <a:t>RELACIÓN</a:t>
                      </a:r>
                      <a:endParaRPr lang="es-ES" sz="1600" dirty="0"/>
                    </a:p>
                  </a:txBody>
                  <a:tcPr/>
                </a:tc>
                <a:tc>
                  <a:txBody>
                    <a:bodyPr/>
                    <a:lstStyle/>
                    <a:p>
                      <a:r>
                        <a:rPr lang="es-ES" sz="1600" dirty="0" smtClean="0"/>
                        <a:t>¿Qué relación</a:t>
                      </a:r>
                      <a:r>
                        <a:rPr lang="es-ES" sz="1600" baseline="0" dirty="0" smtClean="0"/>
                        <a:t> hay entre ellos? ¿hay comunicación? </a:t>
                      </a:r>
                      <a:endParaRPr lang="es-ES" sz="1600" dirty="0"/>
                    </a:p>
                  </a:txBody>
                  <a:tcPr/>
                </a:tc>
              </a:tr>
              <a:tr h="860417">
                <a:tc>
                  <a:txBody>
                    <a:bodyPr/>
                    <a:lstStyle/>
                    <a:p>
                      <a:r>
                        <a:rPr lang="es-ES" sz="1600" dirty="0" smtClean="0"/>
                        <a:t>PROCESO DEL CONFLICTO</a:t>
                      </a:r>
                      <a:endParaRPr lang="es-ES" sz="1600" dirty="0"/>
                    </a:p>
                  </a:txBody>
                  <a:tcPr/>
                </a:tc>
                <a:tc>
                  <a:txBody>
                    <a:bodyPr/>
                    <a:lstStyle/>
                    <a:p>
                      <a:r>
                        <a:rPr lang="es-ES" sz="1600" dirty="0" smtClean="0"/>
                        <a:t>¿Qué desencadenó el conflicto? ¿Cómo</a:t>
                      </a:r>
                      <a:r>
                        <a:rPr lang="es-ES" sz="1600" baseline="0" dirty="0" smtClean="0"/>
                        <a:t> esta ahora (polarizado, enquistado, relajado….)?</a:t>
                      </a:r>
                      <a:endParaRPr lang="es-ES" sz="1600" dirty="0"/>
                    </a:p>
                  </a:txBody>
                  <a:tcPr/>
                </a:tc>
              </a:tr>
              <a:tr h="344167">
                <a:tc>
                  <a:txBody>
                    <a:bodyPr/>
                    <a:lstStyle/>
                    <a:p>
                      <a:r>
                        <a:rPr lang="es-ES" sz="1600" dirty="0" smtClean="0"/>
                        <a:t>EMOCIONES</a:t>
                      </a:r>
                      <a:endParaRPr lang="es-ES" sz="1600" dirty="0"/>
                    </a:p>
                  </a:txBody>
                  <a:tcPr/>
                </a:tc>
                <a:tc>
                  <a:txBody>
                    <a:bodyPr/>
                    <a:lstStyle/>
                    <a:p>
                      <a:r>
                        <a:rPr lang="es-ES" sz="1600" dirty="0" smtClean="0"/>
                        <a:t>¿Cómo se siente cada uno?</a:t>
                      </a:r>
                      <a:endParaRPr lang="es-ES" sz="1600" dirty="0"/>
                    </a:p>
                  </a:txBody>
                  <a:tcPr/>
                </a:tc>
              </a:tr>
              <a:tr h="344167">
                <a:tc>
                  <a:txBody>
                    <a:bodyPr/>
                    <a:lstStyle/>
                    <a:p>
                      <a:r>
                        <a:rPr lang="es-ES" sz="1600" dirty="0" smtClean="0"/>
                        <a:t>INTERESES, NECESIDADES</a:t>
                      </a:r>
                      <a:endParaRPr lang="es-ES" sz="1600" dirty="0"/>
                    </a:p>
                  </a:txBody>
                  <a:tcPr/>
                </a:tc>
                <a:tc>
                  <a:txBody>
                    <a:bodyPr/>
                    <a:lstStyle/>
                    <a:p>
                      <a:r>
                        <a:rPr lang="es-ES" sz="1600" dirty="0" smtClean="0"/>
                        <a:t>¿Qué quieren? ¿Qué</a:t>
                      </a:r>
                      <a:r>
                        <a:rPr lang="es-ES" sz="1600" baseline="0" dirty="0" smtClean="0"/>
                        <a:t> necesitan?</a:t>
                      </a:r>
                      <a:endParaRPr lang="es-ES" sz="1600" dirty="0"/>
                    </a:p>
                  </a:txBody>
                  <a:tcPr/>
                </a:tc>
              </a:tr>
              <a:tr h="344167">
                <a:tc>
                  <a:txBody>
                    <a:bodyPr/>
                    <a:lstStyle/>
                    <a:p>
                      <a:r>
                        <a:rPr lang="es-ES" sz="1600" dirty="0" smtClean="0"/>
                        <a:t>SOLUCIÓN</a:t>
                      </a:r>
                      <a:endParaRPr lang="es-ES" sz="1600" dirty="0"/>
                    </a:p>
                  </a:txBody>
                  <a:tcPr/>
                </a:tc>
                <a:tc>
                  <a:txBody>
                    <a:bodyPr/>
                    <a:lstStyle/>
                    <a:p>
                      <a:r>
                        <a:rPr lang="es-ES" sz="1600" dirty="0" smtClean="0"/>
                        <a:t>¿Cómo</a:t>
                      </a:r>
                      <a:r>
                        <a:rPr lang="es-ES" sz="1600" baseline="0" dirty="0" smtClean="0"/>
                        <a:t> podría resolverse?</a:t>
                      </a:r>
                      <a:endParaRPr lang="es-ES" sz="1600" dirty="0"/>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073274"/>
          </a:xfrm>
        </p:spPr>
        <p:txBody>
          <a:bodyPr>
            <a:normAutofit fontScale="90000"/>
          </a:bodyPr>
          <a:lstStyle/>
          <a:p>
            <a:pPr marL="484632" algn="ctr" eaLnBrk="1" fontAlgn="auto" hangingPunct="1">
              <a:spcAft>
                <a:spcPts val="0"/>
              </a:spcAft>
              <a:defRPr/>
            </a:pPr>
            <a:r>
              <a:rPr lang="es-ES" dirty="0" smtClean="0">
                <a:solidFill>
                  <a:schemeClr val="accent1">
                    <a:tint val="83000"/>
                    <a:satMod val="150000"/>
                  </a:schemeClr>
                </a:solidFill>
              </a:rPr>
              <a:t>Nuestros objetivos para la  mejora de la convivencia</a:t>
            </a:r>
            <a:endParaRPr lang="es-ES" dirty="0">
              <a:solidFill>
                <a:schemeClr val="accent1">
                  <a:tint val="83000"/>
                  <a:satMod val="150000"/>
                </a:schemeClr>
              </a:solidFill>
            </a:endParaRPr>
          </a:p>
        </p:txBody>
      </p:sp>
      <p:sp>
        <p:nvSpPr>
          <p:cNvPr id="17410" name="2 Marcador de contenido"/>
          <p:cNvSpPr>
            <a:spLocks noGrp="1"/>
          </p:cNvSpPr>
          <p:nvPr>
            <p:ph idx="1"/>
          </p:nvPr>
        </p:nvSpPr>
        <p:spPr>
          <a:xfrm>
            <a:off x="250825" y="2060575"/>
            <a:ext cx="8893175" cy="4394200"/>
          </a:xfrm>
        </p:spPr>
        <p:txBody>
          <a:bodyPr/>
          <a:lstStyle/>
          <a:p>
            <a:pPr algn="ctr" eaLnBrk="1" hangingPunct="1"/>
            <a:r>
              <a:rPr lang="es-ES" sz="4000" smtClean="0"/>
              <a:t>¿Qué queremos conseguir ?</a:t>
            </a:r>
          </a:p>
          <a:p>
            <a:pPr algn="ctr" eaLnBrk="1" hangingPunct="1">
              <a:buFont typeface="Wingdings 2" pitchFamily="18" charset="2"/>
              <a:buNone/>
            </a:pPr>
            <a:endParaRPr lang="es-ES" sz="4000" smtClean="0"/>
          </a:p>
          <a:p>
            <a:pPr algn="ctr" eaLnBrk="1" hangingPunct="1"/>
            <a:r>
              <a:rPr lang="es-ES" sz="4000" smtClean="0"/>
              <a:t>¿Qué necesidades detectamos?</a:t>
            </a:r>
          </a:p>
          <a:p>
            <a:pPr algn="ctr" eaLnBrk="1" hangingPunct="1">
              <a:buFont typeface="Wingdings 2" pitchFamily="18" charset="2"/>
              <a:buNone/>
            </a:pPr>
            <a:endParaRPr lang="es-ES" sz="4000" smtClean="0"/>
          </a:p>
          <a:p>
            <a:pPr algn="ctr" eaLnBrk="1" hangingPunct="1"/>
            <a:r>
              <a:rPr lang="es-ES" sz="4000" smtClean="0"/>
              <a:t> DAFO</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eaLnBrk="1" fontAlgn="auto" hangingPunct="1">
              <a:spcAft>
                <a:spcPts val="0"/>
              </a:spcAft>
              <a:defRPr/>
            </a:pPr>
            <a:r>
              <a:rPr lang="es-ES" sz="4800" dirty="0" smtClean="0">
                <a:solidFill>
                  <a:schemeClr val="accent1">
                    <a:tint val="83000"/>
                    <a:satMod val="150000"/>
                  </a:schemeClr>
                </a:solidFill>
                <a:effectLst/>
              </a:rPr>
              <a:t>2ª Sesión(17 de octubre)</a:t>
            </a:r>
            <a:endParaRPr lang="es-ES" sz="4800" dirty="0">
              <a:solidFill>
                <a:schemeClr val="accent1">
                  <a:tint val="83000"/>
                  <a:satMod val="150000"/>
                </a:schemeClr>
              </a:solidFill>
              <a:effectLst/>
            </a:endParaRPr>
          </a:p>
        </p:txBody>
      </p:sp>
      <p:sp>
        <p:nvSpPr>
          <p:cNvPr id="18434" name="2 Marcador de contenido"/>
          <p:cNvSpPr>
            <a:spLocks noGrp="1"/>
          </p:cNvSpPr>
          <p:nvPr>
            <p:ph idx="1"/>
          </p:nvPr>
        </p:nvSpPr>
        <p:spPr>
          <a:xfrm>
            <a:off x="457200" y="1882775"/>
            <a:ext cx="8229600" cy="4572000"/>
          </a:xfrm>
        </p:spPr>
        <p:txBody>
          <a:bodyPr/>
          <a:lstStyle/>
          <a:p>
            <a:pPr algn="ctr" eaLnBrk="1" hangingPunct="1">
              <a:buFont typeface="Wingdings 2" pitchFamily="18" charset="2"/>
              <a:buNone/>
            </a:pPr>
            <a:endParaRPr lang="es-ES" i="1" smtClean="0"/>
          </a:p>
          <a:p>
            <a:pPr algn="ctr" eaLnBrk="1" hangingPunct="1">
              <a:buFont typeface="Wingdings 2" pitchFamily="18" charset="2"/>
              <a:buNone/>
            </a:pPr>
            <a:r>
              <a:rPr lang="es-ES" i="1" smtClean="0"/>
              <a:t>“El secreto de enseñar no es tanto transmitir conocimientos como contagiar ganas, especialmente a los que no las tienen”</a:t>
            </a:r>
          </a:p>
          <a:p>
            <a:pPr algn="ctr" eaLnBrk="1" hangingPunct="1">
              <a:buFont typeface="Wingdings 2" pitchFamily="18" charset="2"/>
              <a:buNone/>
            </a:pPr>
            <a:endParaRPr lang="es-ES" i="1" smtClean="0"/>
          </a:p>
          <a:p>
            <a:pPr lvl="1" algn="ctr" eaLnBrk="1" hangingPunct="1">
              <a:buFont typeface="Verdana" pitchFamily="34" charset="0"/>
              <a:buNone/>
            </a:pPr>
            <a:r>
              <a:rPr lang="es-ES" sz="1600" i="1" smtClean="0"/>
              <a:t>Juan Vaello Orts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eaLnBrk="1" fontAlgn="auto" hangingPunct="1">
              <a:spcAft>
                <a:spcPts val="0"/>
              </a:spcAft>
              <a:defRPr/>
            </a:pPr>
            <a:r>
              <a:rPr lang="es-ES" dirty="0" smtClean="0">
                <a:solidFill>
                  <a:schemeClr val="accent1">
                    <a:tint val="83000"/>
                    <a:satMod val="150000"/>
                  </a:schemeClr>
                </a:solidFill>
              </a:rPr>
              <a:t>Gestión y Control de Aula</a:t>
            </a:r>
            <a:endParaRPr lang="es-ES" dirty="0">
              <a:solidFill>
                <a:schemeClr val="accent1">
                  <a:tint val="83000"/>
                  <a:satMod val="150000"/>
                </a:schemeClr>
              </a:solidFill>
            </a:endParaRPr>
          </a:p>
        </p:txBody>
      </p:sp>
      <p:sp>
        <p:nvSpPr>
          <p:cNvPr id="19458" name="2 Marcador de contenido"/>
          <p:cNvSpPr>
            <a:spLocks noGrp="1"/>
          </p:cNvSpPr>
          <p:nvPr>
            <p:ph idx="1"/>
          </p:nvPr>
        </p:nvSpPr>
        <p:spPr>
          <a:xfrm>
            <a:off x="428625" y="1857375"/>
            <a:ext cx="8229600" cy="4572000"/>
          </a:xfrm>
        </p:spPr>
        <p:txBody>
          <a:bodyPr/>
          <a:lstStyle/>
          <a:p>
            <a:pPr algn="ctr" eaLnBrk="1" hangingPunct="1">
              <a:buFont typeface="Wingdings 2" pitchFamily="18" charset="2"/>
              <a:buNone/>
            </a:pPr>
            <a:r>
              <a:rPr lang="es-ES" smtClean="0"/>
              <a:t>El profesor debe ser un mago que domine una serie de números de magia didáctica que le permitan dar clase en las mejores condiciones posibles, controlando, motivando y creando un clima relacional pacífico y productivo a la vez. </a:t>
            </a:r>
          </a:p>
          <a:p>
            <a:pPr algn="ctr" eaLnBrk="1" hangingPunct="1">
              <a:buFont typeface="Wingdings 2" pitchFamily="18" charset="2"/>
              <a:buNone/>
            </a:pPr>
            <a:r>
              <a:rPr lang="es-ES" smtClean="0"/>
              <a:t>Para ello debemos inyectarnos una buena dosis de </a:t>
            </a:r>
            <a:r>
              <a:rPr lang="es-ES" u="sng" smtClean="0"/>
              <a:t>optimismo</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63" y="1071563"/>
            <a:ext cx="8229600" cy="4572000"/>
          </a:xfrm>
        </p:spPr>
        <p:txBody>
          <a:bodyPr>
            <a:normAutofit lnSpcReduction="10000"/>
          </a:bodyPr>
          <a:lstStyle/>
          <a:p>
            <a:pPr marL="448056" indent="-384048" eaLnBrk="1" fontAlgn="auto" hangingPunct="1">
              <a:spcAft>
                <a:spcPts val="0"/>
              </a:spcAft>
              <a:buFont typeface="Wingdings 2"/>
              <a:buNone/>
              <a:defRPr/>
            </a:pPr>
            <a:r>
              <a:rPr lang="es-ES" dirty="0" smtClean="0"/>
              <a:t>No habrá soluciones mágicas sin:</a:t>
            </a:r>
          </a:p>
          <a:p>
            <a:pPr marL="448056" indent="-384048" eaLnBrk="1" fontAlgn="auto" hangingPunct="1">
              <a:spcAft>
                <a:spcPts val="0"/>
              </a:spcAft>
              <a:buFont typeface="Wingdings 2"/>
              <a:buChar char=""/>
              <a:defRPr/>
            </a:pPr>
            <a:r>
              <a:rPr lang="es-ES" dirty="0" smtClean="0"/>
              <a:t>Una preparación previa y continua del profesorado.</a:t>
            </a:r>
          </a:p>
          <a:p>
            <a:pPr marL="448056" indent="-384048" eaLnBrk="1" fontAlgn="auto" hangingPunct="1">
              <a:spcAft>
                <a:spcPts val="0"/>
              </a:spcAft>
              <a:buFont typeface="Wingdings 2"/>
              <a:buChar char=""/>
              <a:defRPr/>
            </a:pPr>
            <a:r>
              <a:rPr lang="es-ES" dirty="0" smtClean="0"/>
              <a:t>Una planificación de contenidos pero también de variables socioemocionales.</a:t>
            </a:r>
          </a:p>
          <a:p>
            <a:pPr marL="448056" indent="-384048" eaLnBrk="1" fontAlgn="auto" hangingPunct="1">
              <a:spcAft>
                <a:spcPts val="0"/>
              </a:spcAft>
              <a:buFont typeface="Wingdings 2"/>
              <a:buChar char=""/>
              <a:defRPr/>
            </a:pPr>
            <a:r>
              <a:rPr lang="es-ES" dirty="0" smtClean="0"/>
              <a:t>Un trabajo en equipo.</a:t>
            </a:r>
          </a:p>
          <a:p>
            <a:pPr marL="448056" indent="-384048" eaLnBrk="1" fontAlgn="auto" hangingPunct="1">
              <a:spcAft>
                <a:spcPts val="0"/>
              </a:spcAft>
              <a:buFont typeface="Wingdings 2"/>
              <a:buChar char=""/>
              <a:defRPr/>
            </a:pPr>
            <a:r>
              <a:rPr lang="es-ES" dirty="0" smtClean="0"/>
              <a:t>Implicación de las familias.</a:t>
            </a:r>
          </a:p>
          <a:p>
            <a:pPr marL="448056" indent="-384048" eaLnBrk="1" fontAlgn="auto" hangingPunct="1">
              <a:spcAft>
                <a:spcPts val="0"/>
              </a:spcAft>
              <a:buFont typeface="Wingdings 2"/>
              <a:buChar char=""/>
              <a:defRPr/>
            </a:pPr>
            <a:r>
              <a:rPr lang="es-ES" dirty="0" smtClean="0"/>
              <a:t>Una atención preferente de las administraciones educativas.</a:t>
            </a:r>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algn="ctr" eaLnBrk="1" fontAlgn="auto" hangingPunct="1">
              <a:spcAft>
                <a:spcPts val="0"/>
              </a:spcAft>
              <a:defRPr/>
            </a:pPr>
            <a:r>
              <a:rPr lang="es-ES" dirty="0" smtClean="0">
                <a:solidFill>
                  <a:schemeClr val="accent1">
                    <a:tint val="83000"/>
                    <a:satMod val="150000"/>
                  </a:schemeClr>
                </a:solidFill>
              </a:rPr>
              <a:t>Variables que intervienen en la gestión de la clase</a:t>
            </a:r>
            <a:endParaRPr lang="es-ES" dirty="0">
              <a:solidFill>
                <a:schemeClr val="accent1">
                  <a:tint val="83000"/>
                  <a:satMod val="150000"/>
                </a:schemeClr>
              </a:solidFill>
            </a:endParaRPr>
          </a:p>
        </p:txBody>
      </p:sp>
      <p:sp>
        <p:nvSpPr>
          <p:cNvPr id="21506" name="2 Marcador de contenido"/>
          <p:cNvSpPr>
            <a:spLocks noGrp="1"/>
          </p:cNvSpPr>
          <p:nvPr>
            <p:ph idx="1"/>
          </p:nvPr>
        </p:nvSpPr>
        <p:spPr>
          <a:xfrm>
            <a:off x="457200" y="1882775"/>
            <a:ext cx="8229600" cy="4572000"/>
          </a:xfrm>
        </p:spPr>
        <p:txBody>
          <a:bodyPr/>
          <a:lstStyle/>
          <a:p>
            <a:pPr eaLnBrk="1" hangingPunct="1"/>
            <a:r>
              <a:rPr lang="es-ES" u="sng" smtClean="0"/>
              <a:t>Control:</a:t>
            </a:r>
            <a:r>
              <a:rPr lang="es-ES" smtClean="0"/>
              <a:t> requisito indispensable para garantizar unas condiciones favorables.</a:t>
            </a:r>
          </a:p>
          <a:p>
            <a:pPr lvl="1" eaLnBrk="1" hangingPunct="1"/>
            <a:endParaRPr lang="es-ES" smtClean="0"/>
          </a:p>
          <a:p>
            <a:pPr lvl="1" eaLnBrk="1" hangingPunct="1"/>
            <a:r>
              <a:rPr lang="es-ES" smtClean="0"/>
              <a:t>Fijación de límites, mediante normas explicitas e implícitas.</a:t>
            </a:r>
          </a:p>
          <a:p>
            <a:pPr lvl="1" eaLnBrk="1" hangingPunct="1"/>
            <a:r>
              <a:rPr lang="es-ES" smtClean="0"/>
              <a:t>Mantenimiento de limites, mediante advertencias, compromisos, sanciones, derivaciones.</a:t>
            </a:r>
          </a:p>
          <a:p>
            <a:pPr lvl="1" eaLnBrk="1" hangingPunct="1"/>
            <a:endParaRPr lang="es-ES"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479</TotalTime>
  <Words>1455</Words>
  <Application>Microsoft Office PowerPoint</Application>
  <PresentationFormat>Presentación en pantalla (4:3)</PresentationFormat>
  <Paragraphs>198</Paragraphs>
  <Slides>28</Slides>
  <Notes>0</Notes>
  <HiddenSlides>0</HiddenSlides>
  <MMClips>0</MMClips>
  <ScaleCrop>false</ScaleCrop>
  <HeadingPairs>
    <vt:vector size="6" baseType="variant">
      <vt:variant>
        <vt:lpstr>Fuentes usadas</vt:lpstr>
      </vt:variant>
      <vt:variant>
        <vt:i4>5</vt:i4>
      </vt:variant>
      <vt:variant>
        <vt:lpstr>Plantilla de diseño</vt:lpstr>
      </vt:variant>
      <vt:variant>
        <vt:i4>7</vt:i4>
      </vt:variant>
      <vt:variant>
        <vt:lpstr>Títulos de diapositiva</vt:lpstr>
      </vt:variant>
      <vt:variant>
        <vt:i4>28</vt:i4>
      </vt:variant>
    </vt:vector>
  </HeadingPairs>
  <TitlesOfParts>
    <vt:vector size="40" baseType="lpstr">
      <vt:lpstr>Arial</vt:lpstr>
      <vt:lpstr>Century Gothic</vt:lpstr>
      <vt:lpstr>Wingdings 2</vt:lpstr>
      <vt:lpstr>Verdana</vt:lpstr>
      <vt:lpstr>Calibri</vt:lpstr>
      <vt:lpstr>Brío</vt:lpstr>
      <vt:lpstr>Brío</vt:lpstr>
      <vt:lpstr>Brío</vt:lpstr>
      <vt:lpstr>Brío</vt:lpstr>
      <vt:lpstr>Brío</vt:lpstr>
      <vt:lpstr>Brío</vt:lpstr>
      <vt:lpstr>Brío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Algunas sugerencias…</vt:lpstr>
      <vt:lpstr>Diapositiva 18</vt:lpstr>
      <vt:lpstr>Advertencias</vt:lpstr>
      <vt:lpstr>Cómo ponerlo en práctica</vt:lpstr>
      <vt:lpstr>Compromisos</vt:lpstr>
      <vt:lpstr>Cómo ponerlo en práctica</vt:lpstr>
      <vt:lpstr>Diapositiva 23</vt:lpstr>
      <vt:lpstr>Sanciones</vt:lpstr>
      <vt:lpstr>Diapositiva 25</vt:lpstr>
      <vt:lpstr>Cómo ponerlo en práctica</vt:lpstr>
      <vt:lpstr>   Autocontrol</vt:lpstr>
      <vt:lpstr>Diapositiva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MEJORA DE LA CONVIVENCIA</dc:title>
  <dc:creator>Usuario</dc:creator>
  <cp:lastModifiedBy>Usuario</cp:lastModifiedBy>
  <cp:revision>27</cp:revision>
  <dcterms:created xsi:type="dcterms:W3CDTF">2012-10-09T21:49:09Z</dcterms:created>
  <dcterms:modified xsi:type="dcterms:W3CDTF">2012-11-21T10:57:25Z</dcterms:modified>
</cp:coreProperties>
</file>